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8" r:id="rId12"/>
  </p:sldIdLst>
  <p:sldSz cx="12192000" cy="6858000"/>
  <p:notesSz cx="6797675" cy="9926638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85" d="100"/>
          <a:sy n="85" d="100"/>
        </p:scale>
        <p:origin x="56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58848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80275" tIns="40138" rIns="80275" bIns="4013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80275" tIns="40138" rIns="80275" bIns="40138"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5800" y="0"/>
            <a:ext cx="4344988" cy="24431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355" name="Google Shape;355;p10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2973611" cy="2442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262" tIns="40120" rIns="80262" bIns="40120" anchor="t" anchorCtr="0">
            <a:noAutofit/>
          </a:bodyPr>
          <a:lstStyle/>
          <a:p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10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2973611" cy="2442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262" tIns="40120" rIns="80262" bIns="40120" anchor="t" anchorCtr="0">
            <a:noAutofit/>
          </a:bodyPr>
          <a:lstStyle/>
          <a:p>
            <a:fld id="{00000000-1234-1234-1234-123412341234}" type="slidenum"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10</a:t>
            </a:fld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Google Shape;406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-685800" y="0"/>
            <a:ext cx="4344988" cy="2443163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07" name="Google Shape;407;p11:notes"/>
          <p:cNvSpPr txBox="1">
            <a:spLocks noGrp="1"/>
          </p:cNvSpPr>
          <p:nvPr>
            <p:ph type="body" idx="1"/>
          </p:nvPr>
        </p:nvSpPr>
        <p:spPr>
          <a:xfrm>
            <a:off x="0" y="0"/>
            <a:ext cx="2973611" cy="2442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262" tIns="40120" rIns="80262" bIns="40120" anchor="t" anchorCtr="0">
            <a:noAutofit/>
          </a:bodyPr>
          <a:lstStyle/>
          <a:p>
            <a:endParaRPr sz="11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8" name="Google Shape;408;p11:notes"/>
          <p:cNvSpPr txBox="1">
            <a:spLocks noGrp="1"/>
          </p:cNvSpPr>
          <p:nvPr>
            <p:ph type="sldNum" idx="12"/>
          </p:nvPr>
        </p:nvSpPr>
        <p:spPr>
          <a:xfrm>
            <a:off x="0" y="0"/>
            <a:ext cx="2973611" cy="24425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80262" tIns="40120" rIns="80262" bIns="40120" anchor="t" anchorCtr="0">
            <a:noAutofit/>
          </a:bodyPr>
          <a:lstStyle/>
          <a:p>
            <a:fld id="{00000000-1234-1234-1234-123412341234}" type="slidenum">
              <a:rPr lang="en-US" sz="16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/>
              <a:t>11</a:t>
            </a:fld>
            <a:endParaRPr sz="16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80275" tIns="40138" rIns="80275" bIns="4013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80275" tIns="40138" rIns="80275" bIns="40138"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80275" tIns="40138" rIns="80275" bIns="4013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80275" tIns="40138" rIns="80275" bIns="40138"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80275" tIns="40138" rIns="80275" bIns="4013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80275" tIns="40138" rIns="80275" bIns="40138"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80275" tIns="40138" rIns="80275" bIns="4013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80275" tIns="40138" rIns="80275" bIns="40138"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80275" tIns="40138" rIns="80275" bIns="4013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80275" tIns="40138" rIns="80275" bIns="40138"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80275" tIns="40138" rIns="80275" bIns="4013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80275" tIns="40138" rIns="80275" bIns="40138"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80275" tIns="40138" rIns="80275" bIns="4013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80275" tIns="40138" rIns="80275" bIns="40138"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 lIns="80275" tIns="40138" rIns="80275" bIns="40138"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 lIns="80275" tIns="40138" rIns="80275" bIns="40138"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6.png"/><Relationship Id="rId13" Type="http://schemas.openxmlformats.org/officeDocument/2006/relationships/image" Target="../media/image141.png"/><Relationship Id="rId18" Type="http://schemas.openxmlformats.org/officeDocument/2006/relationships/image" Target="../media/image146.png"/><Relationship Id="rId3" Type="http://schemas.openxmlformats.org/officeDocument/2006/relationships/image" Target="../media/image132.png"/><Relationship Id="rId21" Type="http://schemas.openxmlformats.org/officeDocument/2006/relationships/image" Target="../media/image149.png"/><Relationship Id="rId7" Type="http://schemas.openxmlformats.org/officeDocument/2006/relationships/image" Target="../media/image135.png"/><Relationship Id="rId12" Type="http://schemas.openxmlformats.org/officeDocument/2006/relationships/image" Target="../media/image140.png"/><Relationship Id="rId17" Type="http://schemas.openxmlformats.org/officeDocument/2006/relationships/image" Target="../media/image145.pn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144.png"/><Relationship Id="rId20" Type="http://schemas.openxmlformats.org/officeDocument/2006/relationships/image" Target="../media/image1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11" Type="http://schemas.openxmlformats.org/officeDocument/2006/relationships/image" Target="../media/image139.png"/><Relationship Id="rId5" Type="http://schemas.openxmlformats.org/officeDocument/2006/relationships/image" Target="../media/image134.png"/><Relationship Id="rId15" Type="http://schemas.openxmlformats.org/officeDocument/2006/relationships/image" Target="../media/image143.png"/><Relationship Id="rId10" Type="http://schemas.openxmlformats.org/officeDocument/2006/relationships/image" Target="../media/image138.png"/><Relationship Id="rId19" Type="http://schemas.openxmlformats.org/officeDocument/2006/relationships/image" Target="../media/image147.png"/><Relationship Id="rId4" Type="http://schemas.openxmlformats.org/officeDocument/2006/relationships/image" Target="../media/image133.png"/><Relationship Id="rId9" Type="http://schemas.openxmlformats.org/officeDocument/2006/relationships/image" Target="../media/image137.png"/><Relationship Id="rId14" Type="http://schemas.openxmlformats.org/officeDocument/2006/relationships/image" Target="../media/image14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chgroup.pt/" TargetMode="External"/><Relationship Id="rId3" Type="http://schemas.openxmlformats.org/officeDocument/2006/relationships/image" Target="../media/image132.png"/><Relationship Id="rId7" Type="http://schemas.openxmlformats.org/officeDocument/2006/relationships/hyperlink" Target="mailto:miguelcorais@chgroup.pt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11" Type="http://schemas.openxmlformats.org/officeDocument/2006/relationships/image" Target="../media/image152.png"/><Relationship Id="rId5" Type="http://schemas.openxmlformats.org/officeDocument/2006/relationships/image" Target="../media/image149.png"/><Relationship Id="rId10" Type="http://schemas.openxmlformats.org/officeDocument/2006/relationships/image" Target="../media/image151.png"/><Relationship Id="rId4" Type="http://schemas.openxmlformats.org/officeDocument/2006/relationships/image" Target="../media/image148.png"/><Relationship Id="rId9" Type="http://schemas.openxmlformats.org/officeDocument/2006/relationships/image" Target="../media/image15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png"/><Relationship Id="rId3" Type="http://schemas.openxmlformats.org/officeDocument/2006/relationships/image" Target="../media/image19.png"/><Relationship Id="rId7" Type="http://schemas.openxmlformats.org/officeDocument/2006/relationships/image" Target="../media/image22.png"/><Relationship Id="rId12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5" Type="http://schemas.openxmlformats.org/officeDocument/2006/relationships/image" Target="../media/image30.png"/><Relationship Id="rId10" Type="http://schemas.openxmlformats.org/officeDocument/2006/relationships/image" Target="../media/image25.png"/><Relationship Id="rId4" Type="http://schemas.openxmlformats.org/officeDocument/2006/relationships/image" Target="../media/image12.png"/><Relationship Id="rId9" Type="http://schemas.openxmlformats.org/officeDocument/2006/relationships/image" Target="../media/image24.png"/><Relationship Id="rId14" Type="http://schemas.openxmlformats.org/officeDocument/2006/relationships/image" Target="../media/image29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18" Type="http://schemas.openxmlformats.org/officeDocument/2006/relationships/image" Target="../media/image45.png"/><Relationship Id="rId3" Type="http://schemas.openxmlformats.org/officeDocument/2006/relationships/image" Target="../media/image31.png"/><Relationship Id="rId21" Type="http://schemas.openxmlformats.org/officeDocument/2006/relationships/image" Target="../media/image48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17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43.png"/><Relationship Id="rId20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5" Type="http://schemas.openxmlformats.org/officeDocument/2006/relationships/image" Target="../media/image42.png"/><Relationship Id="rId10" Type="http://schemas.openxmlformats.org/officeDocument/2006/relationships/image" Target="../media/image37.png"/><Relationship Id="rId19" Type="http://schemas.openxmlformats.org/officeDocument/2006/relationships/image" Target="../media/image46.png"/><Relationship Id="rId4" Type="http://schemas.openxmlformats.org/officeDocument/2006/relationships/image" Target="../media/image12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Relationship Id="rId22" Type="http://schemas.openxmlformats.org/officeDocument/2006/relationships/image" Target="../media/image4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13" Type="http://schemas.openxmlformats.org/officeDocument/2006/relationships/image" Target="../media/image58.png"/><Relationship Id="rId18" Type="http://schemas.openxmlformats.org/officeDocument/2006/relationships/image" Target="../media/image63.png"/><Relationship Id="rId3" Type="http://schemas.openxmlformats.org/officeDocument/2006/relationships/image" Target="../media/image11.png"/><Relationship Id="rId21" Type="http://schemas.openxmlformats.org/officeDocument/2006/relationships/image" Target="../media/image66.png"/><Relationship Id="rId7" Type="http://schemas.openxmlformats.org/officeDocument/2006/relationships/image" Target="../media/image52.png"/><Relationship Id="rId12" Type="http://schemas.openxmlformats.org/officeDocument/2006/relationships/image" Target="../media/image57.png"/><Relationship Id="rId17" Type="http://schemas.openxmlformats.org/officeDocument/2006/relationships/image" Target="../media/image62.pn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61.png"/><Relationship Id="rId20" Type="http://schemas.openxmlformats.org/officeDocument/2006/relationships/image" Target="../media/image6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png"/><Relationship Id="rId11" Type="http://schemas.openxmlformats.org/officeDocument/2006/relationships/image" Target="../media/image56.png"/><Relationship Id="rId5" Type="http://schemas.openxmlformats.org/officeDocument/2006/relationships/image" Target="../media/image50.png"/><Relationship Id="rId15" Type="http://schemas.openxmlformats.org/officeDocument/2006/relationships/image" Target="../media/image60.png"/><Relationship Id="rId10" Type="http://schemas.openxmlformats.org/officeDocument/2006/relationships/image" Target="../media/image55.png"/><Relationship Id="rId19" Type="http://schemas.openxmlformats.org/officeDocument/2006/relationships/image" Target="../media/image64.png"/><Relationship Id="rId4" Type="http://schemas.openxmlformats.org/officeDocument/2006/relationships/image" Target="../media/image12.png"/><Relationship Id="rId9" Type="http://schemas.openxmlformats.org/officeDocument/2006/relationships/image" Target="../media/image54.png"/><Relationship Id="rId14" Type="http://schemas.openxmlformats.org/officeDocument/2006/relationships/image" Target="../media/image5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13" Type="http://schemas.openxmlformats.org/officeDocument/2006/relationships/image" Target="../media/image75.png"/><Relationship Id="rId18" Type="http://schemas.openxmlformats.org/officeDocument/2006/relationships/image" Target="../media/image80.png"/><Relationship Id="rId3" Type="http://schemas.openxmlformats.org/officeDocument/2006/relationships/image" Target="../media/image67.png"/><Relationship Id="rId21" Type="http://schemas.openxmlformats.org/officeDocument/2006/relationships/image" Target="../media/image83.png"/><Relationship Id="rId7" Type="http://schemas.openxmlformats.org/officeDocument/2006/relationships/image" Target="../media/image69.png"/><Relationship Id="rId12" Type="http://schemas.openxmlformats.org/officeDocument/2006/relationships/image" Target="../media/image74.png"/><Relationship Id="rId17" Type="http://schemas.openxmlformats.org/officeDocument/2006/relationships/image" Target="../media/image79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78.png"/><Relationship Id="rId20" Type="http://schemas.openxmlformats.org/officeDocument/2006/relationships/image" Target="../media/image8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11" Type="http://schemas.openxmlformats.org/officeDocument/2006/relationships/image" Target="../media/image73.png"/><Relationship Id="rId5" Type="http://schemas.openxmlformats.org/officeDocument/2006/relationships/image" Target="../media/image68.png"/><Relationship Id="rId15" Type="http://schemas.openxmlformats.org/officeDocument/2006/relationships/image" Target="../media/image77.png"/><Relationship Id="rId10" Type="http://schemas.openxmlformats.org/officeDocument/2006/relationships/image" Target="../media/image72.png"/><Relationship Id="rId19" Type="http://schemas.openxmlformats.org/officeDocument/2006/relationships/image" Target="../media/image81.png"/><Relationship Id="rId4" Type="http://schemas.openxmlformats.org/officeDocument/2006/relationships/image" Target="../media/image12.png"/><Relationship Id="rId9" Type="http://schemas.openxmlformats.org/officeDocument/2006/relationships/image" Target="../media/image71.png"/><Relationship Id="rId14" Type="http://schemas.openxmlformats.org/officeDocument/2006/relationships/image" Target="../media/image7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13" Type="http://schemas.openxmlformats.org/officeDocument/2006/relationships/image" Target="../media/image93.png"/><Relationship Id="rId3" Type="http://schemas.openxmlformats.org/officeDocument/2006/relationships/image" Target="../media/image84.png"/><Relationship Id="rId7" Type="http://schemas.openxmlformats.org/officeDocument/2006/relationships/image" Target="../media/image87.png"/><Relationship Id="rId12" Type="http://schemas.openxmlformats.org/officeDocument/2006/relationships/image" Target="../media/image9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11" Type="http://schemas.openxmlformats.org/officeDocument/2006/relationships/image" Target="../media/image91.png"/><Relationship Id="rId5" Type="http://schemas.openxmlformats.org/officeDocument/2006/relationships/image" Target="../media/image85.png"/><Relationship Id="rId10" Type="http://schemas.openxmlformats.org/officeDocument/2006/relationships/image" Target="../media/image90.png"/><Relationship Id="rId4" Type="http://schemas.openxmlformats.org/officeDocument/2006/relationships/image" Target="../media/image12.png"/><Relationship Id="rId9" Type="http://schemas.openxmlformats.org/officeDocument/2006/relationships/image" Target="../media/image89.png"/><Relationship Id="rId14" Type="http://schemas.openxmlformats.org/officeDocument/2006/relationships/image" Target="../media/image9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9.png"/><Relationship Id="rId13" Type="http://schemas.openxmlformats.org/officeDocument/2006/relationships/image" Target="../media/image104.png"/><Relationship Id="rId18" Type="http://schemas.openxmlformats.org/officeDocument/2006/relationships/image" Target="../media/image109.png"/><Relationship Id="rId3" Type="http://schemas.openxmlformats.org/officeDocument/2006/relationships/image" Target="../media/image95.png"/><Relationship Id="rId21" Type="http://schemas.openxmlformats.org/officeDocument/2006/relationships/image" Target="../media/image112.png"/><Relationship Id="rId7" Type="http://schemas.openxmlformats.org/officeDocument/2006/relationships/image" Target="../media/image98.png"/><Relationship Id="rId12" Type="http://schemas.openxmlformats.org/officeDocument/2006/relationships/image" Target="../media/image103.png"/><Relationship Id="rId17" Type="http://schemas.openxmlformats.org/officeDocument/2006/relationships/image" Target="../media/image108.pn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107.png"/><Relationship Id="rId20" Type="http://schemas.openxmlformats.org/officeDocument/2006/relationships/image" Target="../media/image1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7.png"/><Relationship Id="rId11" Type="http://schemas.openxmlformats.org/officeDocument/2006/relationships/image" Target="../media/image102.png"/><Relationship Id="rId5" Type="http://schemas.openxmlformats.org/officeDocument/2006/relationships/image" Target="../media/image96.png"/><Relationship Id="rId15" Type="http://schemas.openxmlformats.org/officeDocument/2006/relationships/image" Target="../media/image106.png"/><Relationship Id="rId23" Type="http://schemas.openxmlformats.org/officeDocument/2006/relationships/image" Target="../media/image114.png"/><Relationship Id="rId10" Type="http://schemas.openxmlformats.org/officeDocument/2006/relationships/image" Target="../media/image101.png"/><Relationship Id="rId19" Type="http://schemas.openxmlformats.org/officeDocument/2006/relationships/image" Target="../media/image110.png"/><Relationship Id="rId4" Type="http://schemas.openxmlformats.org/officeDocument/2006/relationships/image" Target="../media/image12.png"/><Relationship Id="rId9" Type="http://schemas.openxmlformats.org/officeDocument/2006/relationships/image" Target="../media/image100.png"/><Relationship Id="rId14" Type="http://schemas.openxmlformats.org/officeDocument/2006/relationships/image" Target="../media/image105.png"/><Relationship Id="rId22" Type="http://schemas.openxmlformats.org/officeDocument/2006/relationships/image" Target="../media/image113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png"/><Relationship Id="rId13" Type="http://schemas.openxmlformats.org/officeDocument/2006/relationships/image" Target="../media/image123.png"/><Relationship Id="rId18" Type="http://schemas.openxmlformats.org/officeDocument/2006/relationships/image" Target="../media/image128.png"/><Relationship Id="rId3" Type="http://schemas.openxmlformats.org/officeDocument/2006/relationships/image" Target="../media/image115.png"/><Relationship Id="rId21" Type="http://schemas.openxmlformats.org/officeDocument/2006/relationships/image" Target="../media/image131.png"/><Relationship Id="rId7" Type="http://schemas.openxmlformats.org/officeDocument/2006/relationships/image" Target="../media/image105.png"/><Relationship Id="rId12" Type="http://schemas.openxmlformats.org/officeDocument/2006/relationships/image" Target="../media/image122.png"/><Relationship Id="rId17" Type="http://schemas.openxmlformats.org/officeDocument/2006/relationships/image" Target="../media/image127.png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126.png"/><Relationship Id="rId20" Type="http://schemas.openxmlformats.org/officeDocument/2006/relationships/image" Target="../media/image1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7.png"/><Relationship Id="rId11" Type="http://schemas.openxmlformats.org/officeDocument/2006/relationships/image" Target="../media/image121.png"/><Relationship Id="rId5" Type="http://schemas.openxmlformats.org/officeDocument/2006/relationships/image" Target="../media/image116.png"/><Relationship Id="rId15" Type="http://schemas.openxmlformats.org/officeDocument/2006/relationships/image" Target="../media/image125.png"/><Relationship Id="rId10" Type="http://schemas.openxmlformats.org/officeDocument/2006/relationships/image" Target="../media/image120.png"/><Relationship Id="rId19" Type="http://schemas.openxmlformats.org/officeDocument/2006/relationships/image" Target="../media/image129.png"/><Relationship Id="rId4" Type="http://schemas.openxmlformats.org/officeDocument/2006/relationships/image" Target="../media/image12.png"/><Relationship Id="rId9" Type="http://schemas.openxmlformats.org/officeDocument/2006/relationships/image" Target="../media/image119.png"/><Relationship Id="rId14" Type="http://schemas.openxmlformats.org/officeDocument/2006/relationships/image" Target="../media/image1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10051"/>
            <a:ext cx="12192000" cy="68580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609600"/>
            <a:ext cx="3609975" cy="3048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" y="1857375"/>
            <a:ext cx="914400" cy="381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" y="3519488"/>
            <a:ext cx="6400800" cy="9144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557782" y="4912803"/>
            <a:ext cx="38100" cy="3810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0710182" y="5018104"/>
            <a:ext cx="133350" cy="171450"/>
          </a:xfrm>
          <a:prstGeom prst="rect">
            <a:avLst/>
          </a:prstGeom>
        </p:spPr>
      </p:pic>
      <p:sp>
        <p:nvSpPr>
          <p:cNvPr id="10" name="Text 0"/>
          <p:cNvSpPr/>
          <p:nvPr/>
        </p:nvSpPr>
        <p:spPr>
          <a:xfrm>
            <a:off x="723900" y="666750"/>
            <a:ext cx="4057650" cy="180975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200" b="1" dirty="0">
                <a:solidFill>
                  <a:srgbClr val="1F2937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Webinar TISSOA | 13 de novembro de 2025</a:t>
            </a:r>
            <a:endParaRPr lang="en-US" sz="1200" dirty="0"/>
          </a:p>
        </p:txBody>
      </p:sp>
      <p:sp>
        <p:nvSpPr>
          <p:cNvPr id="11" name="Text 1"/>
          <p:cNvSpPr/>
          <p:nvPr/>
        </p:nvSpPr>
        <p:spPr>
          <a:xfrm>
            <a:off x="609600" y="1028700"/>
            <a:ext cx="8846820" cy="714375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5625"/>
              </a:lnSpc>
              <a:buNone/>
            </a:pPr>
            <a:r>
              <a:rPr lang="en-US" sz="4500" b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O Mercado de </a:t>
            </a:r>
            <a:r>
              <a:rPr lang="en-US" sz="4500" b="1" dirty="0">
                <a:solidFill>
                  <a:srgbClr val="ED2939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Singapura</a:t>
            </a:r>
            <a:endParaRPr lang="en-US" sz="4500" dirty="0"/>
          </a:p>
        </p:txBody>
      </p:sp>
      <p:sp>
        <p:nvSpPr>
          <p:cNvPr id="12" name="Text 2"/>
          <p:cNvSpPr/>
          <p:nvPr/>
        </p:nvSpPr>
        <p:spPr>
          <a:xfrm>
            <a:off x="609600" y="2047875"/>
            <a:ext cx="5989320" cy="3429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700"/>
              </a:lnSpc>
              <a:buNone/>
            </a:pPr>
            <a:r>
              <a:rPr lang="en-US" sz="2250" dirty="0">
                <a:solidFill>
                  <a:srgbClr val="E5E7EB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Apresentação da Ficha de Mercado</a:t>
            </a:r>
            <a:endParaRPr lang="en-US" sz="2250" dirty="0"/>
          </a:p>
        </p:txBody>
      </p:sp>
      <p:sp>
        <p:nvSpPr>
          <p:cNvPr id="13" name="Text 3"/>
          <p:cNvSpPr/>
          <p:nvPr/>
        </p:nvSpPr>
        <p:spPr>
          <a:xfrm>
            <a:off x="838200" y="3671888"/>
            <a:ext cx="5943600" cy="6096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800" i="1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"A Ásia é o motor digital do mundo. O TISSOA é a ponte que liga Portugal a esse futuro."</a:t>
            </a:r>
            <a:endParaRPr lang="en-US" sz="1800" dirty="0"/>
          </a:p>
        </p:txBody>
      </p:sp>
      <p:sp>
        <p:nvSpPr>
          <p:cNvPr id="14" name="Text 4"/>
          <p:cNvSpPr/>
          <p:nvPr/>
        </p:nvSpPr>
        <p:spPr>
          <a:xfrm>
            <a:off x="609600" y="5981700"/>
            <a:ext cx="657225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500" dirty="0">
                <a:solidFill>
                  <a:srgbClr val="FFFFFF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Miguel Corais – Diretor de Internacionalização, CH Group</a:t>
            </a:r>
            <a:endParaRPr lang="en-US" sz="1500" dirty="0"/>
          </a:p>
        </p:txBody>
      </p:sp>
      <p:sp>
        <p:nvSpPr>
          <p:cNvPr id="15" name="Text 5"/>
          <p:cNvSpPr/>
          <p:nvPr/>
        </p:nvSpPr>
        <p:spPr>
          <a:xfrm>
            <a:off x="10483487" y="4980004"/>
            <a:ext cx="136017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r">
              <a:lnSpc>
                <a:spcPts val="2100"/>
              </a:lnSpc>
              <a:buNone/>
            </a:pPr>
            <a:r>
              <a:rPr lang="en-US" sz="1350" b="1" dirty="0">
                <a:solidFill>
                  <a:schemeClr val="bg1"/>
                </a:solidFill>
                <a:latin typeface="Montserrat" pitchFamily="34" charset="0"/>
                <a:ea typeface="Montserrat" pitchFamily="34" charset="-122"/>
                <a:cs typeface="Montserrat" pitchFamily="34" charset="-120"/>
              </a:rPr>
              <a:t> Singapura</a:t>
            </a:r>
            <a:endParaRPr lang="en-US" sz="1350" b="1" dirty="0">
              <a:solidFill>
                <a:schemeClr val="bg1"/>
              </a:solidFill>
            </a:endParaRP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CAFF184E-66C1-5CCA-F129-1B4681A42A97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37808" y="8965"/>
            <a:ext cx="3315163" cy="1743318"/>
          </a:xfrm>
          <a:prstGeom prst="rect">
            <a:avLst/>
          </a:prstGeom>
        </p:spPr>
      </p:pic>
      <p:pic>
        <p:nvPicPr>
          <p:cNvPr id="17" name="Imagem 16">
            <a:extLst>
              <a:ext uri="{FF2B5EF4-FFF2-40B4-BE49-F238E27FC236}">
                <a16:creationId xmlns:a16="http://schemas.microsoft.com/office/drawing/2014/main" id="{F0F6E0C4-2E94-96BA-4CB6-7EBB285CBA17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9968" y="5930337"/>
            <a:ext cx="1533525" cy="73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" name="Google Shape;358;p10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12192000" cy="805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59" name="Google Shape;359;p10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1000" y="381000"/>
            <a:ext cx="11430000" cy="76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0" name="Google Shape;360;p10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1000" y="1428750"/>
            <a:ext cx="6629400" cy="571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10" descr="preencoded.png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609600" y="1695450"/>
            <a:ext cx="285750" cy="22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10" descr="preencoded.png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609600" y="2152650"/>
            <a:ext cx="6172200" cy="102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10" descr="preencoded.png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762000" y="2136955"/>
            <a:ext cx="190500" cy="26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10" descr="preencoded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09600" y="3409950"/>
            <a:ext cx="6172200" cy="12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10" descr="preencoded.png"/>
          <p:cNvPicPr preferRelativeResize="0"/>
          <p:nvPr/>
        </p:nvPicPr>
        <p:blipFill rotWithShape="1">
          <a:blip r:embed="rId10">
            <a:alphaModFix/>
          </a:blip>
          <a:srcRect/>
          <a:stretch/>
        </p:blipFill>
        <p:spPr>
          <a:xfrm>
            <a:off x="762000" y="3510800"/>
            <a:ext cx="238125" cy="26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6" name="Google Shape;366;p10" descr="preencoded.png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609600" y="4895850"/>
            <a:ext cx="6172200" cy="1257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7" name="Google Shape;367;p10" descr="preencoded.png"/>
          <p:cNvPicPr preferRelativeResize="0"/>
          <p:nvPr/>
        </p:nvPicPr>
        <p:blipFill rotWithShape="1">
          <a:blip r:embed="rId11">
            <a:alphaModFix/>
          </a:blip>
          <a:srcRect/>
          <a:stretch/>
        </p:blipFill>
        <p:spPr>
          <a:xfrm>
            <a:off x="762000" y="5086350"/>
            <a:ext cx="219075" cy="26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8" name="Google Shape;368;p10" descr="preencoded.png"/>
          <p:cNvPicPr preferRelativeResize="0"/>
          <p:nvPr/>
        </p:nvPicPr>
        <p:blipFill rotWithShape="1">
          <a:blip r:embed="rId12">
            <a:alphaModFix/>
          </a:blip>
          <a:srcRect/>
          <a:stretch/>
        </p:blipFill>
        <p:spPr>
          <a:xfrm>
            <a:off x="7467600" y="1428750"/>
            <a:ext cx="4343400" cy="5715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9" name="Google Shape;369;p10" descr="preencoded.png"/>
          <p:cNvPicPr preferRelativeResize="0"/>
          <p:nvPr/>
        </p:nvPicPr>
        <p:blipFill rotWithShape="1">
          <a:blip r:embed="rId13">
            <a:alphaModFix/>
          </a:blip>
          <a:srcRect/>
          <a:stretch/>
        </p:blipFill>
        <p:spPr>
          <a:xfrm>
            <a:off x="7713762" y="1685925"/>
            <a:ext cx="171450" cy="22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0" name="Google Shape;370;p10" descr="preencoded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696200" y="2800350"/>
            <a:ext cx="1866900" cy="148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10" descr="preencoded.png"/>
          <p:cNvPicPr preferRelativeResize="0"/>
          <p:nvPr/>
        </p:nvPicPr>
        <p:blipFill rotWithShape="1">
          <a:blip r:embed="rId15">
            <a:alphaModFix/>
          </a:blip>
          <a:srcRect/>
          <a:stretch/>
        </p:blipFill>
        <p:spPr>
          <a:xfrm>
            <a:off x="8401050" y="2952750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2" name="Google Shape;372;p10" descr="preencoded.pn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8558213" y="3048000"/>
            <a:ext cx="142875" cy="26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3" name="Google Shape;373;p10" descr="preencoded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9715500" y="2800350"/>
            <a:ext cx="1866900" cy="148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4" name="Google Shape;374;p10" descr="preencoded.png"/>
          <p:cNvPicPr preferRelativeResize="0"/>
          <p:nvPr/>
        </p:nvPicPr>
        <p:blipFill rotWithShape="1">
          <a:blip r:embed="rId17">
            <a:alphaModFix/>
          </a:blip>
          <a:srcRect/>
          <a:stretch/>
        </p:blipFill>
        <p:spPr>
          <a:xfrm>
            <a:off x="10420350" y="2952750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5" name="Google Shape;375;p10" descr="preencoded.pn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0577513" y="3048000"/>
            <a:ext cx="142875" cy="26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6" name="Google Shape;376;p10" descr="preencoded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7696200" y="4438650"/>
            <a:ext cx="1866900" cy="148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7" name="Google Shape;377;p10" descr="preencoded.png"/>
          <p:cNvPicPr preferRelativeResize="0"/>
          <p:nvPr/>
        </p:nvPicPr>
        <p:blipFill rotWithShape="1">
          <a:blip r:embed="rId18">
            <a:alphaModFix/>
          </a:blip>
          <a:srcRect/>
          <a:stretch/>
        </p:blipFill>
        <p:spPr>
          <a:xfrm>
            <a:off x="8401050" y="4591050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8" name="Google Shape;378;p10" descr="preencoded.pn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8558213" y="4686300"/>
            <a:ext cx="142875" cy="26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79" name="Google Shape;379;p10" descr="preencoded.png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9715500" y="4438650"/>
            <a:ext cx="1866900" cy="148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0" name="Google Shape;380;p10" descr="preencoded.png"/>
          <p:cNvPicPr preferRelativeResize="0"/>
          <p:nvPr/>
        </p:nvPicPr>
        <p:blipFill rotWithShape="1">
          <a:blip r:embed="rId19">
            <a:alphaModFix/>
          </a:blip>
          <a:srcRect/>
          <a:stretch/>
        </p:blipFill>
        <p:spPr>
          <a:xfrm>
            <a:off x="10420350" y="4591050"/>
            <a:ext cx="457200" cy="45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1" name="Google Shape;381;p10" descr="preencoded.png"/>
          <p:cNvPicPr preferRelativeResize="0"/>
          <p:nvPr/>
        </p:nvPicPr>
        <p:blipFill rotWithShape="1">
          <a:blip r:embed="rId16">
            <a:alphaModFix/>
          </a:blip>
          <a:srcRect/>
          <a:stretch/>
        </p:blipFill>
        <p:spPr>
          <a:xfrm>
            <a:off x="10577513" y="4686300"/>
            <a:ext cx="142875" cy="26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10" descr="preencoded.png"/>
          <p:cNvPicPr preferRelativeResize="0"/>
          <p:nvPr/>
        </p:nvPicPr>
        <p:blipFill rotWithShape="1">
          <a:blip r:embed="rId20">
            <a:alphaModFix/>
          </a:blip>
          <a:srcRect/>
          <a:stretch/>
        </p:blipFill>
        <p:spPr>
          <a:xfrm>
            <a:off x="8904387" y="6743700"/>
            <a:ext cx="133350" cy="13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10" descr="preencoded.png"/>
          <p:cNvPicPr preferRelativeResize="0"/>
          <p:nvPr/>
        </p:nvPicPr>
        <p:blipFill rotWithShape="1">
          <a:blip r:embed="rId21">
            <a:alphaModFix/>
          </a:blip>
          <a:srcRect/>
          <a:stretch/>
        </p:blipFill>
        <p:spPr>
          <a:xfrm>
            <a:off x="10895707" y="7372350"/>
            <a:ext cx="3810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384" name="Google Shape;384;p10"/>
          <p:cNvSpPr/>
          <p:nvPr/>
        </p:nvSpPr>
        <p:spPr>
          <a:xfrm>
            <a:off x="381000" y="571500"/>
            <a:ext cx="12260282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11111"/>
              </a:lnSpc>
              <a:spcBef>
                <a:spcPts val="0"/>
              </a:spcBef>
              <a:spcAft>
                <a:spcPts val="0"/>
              </a:spcAft>
              <a:buClr>
                <a:srgbClr val="1F2937"/>
              </a:buClr>
              <a:buSzPts val="2700"/>
              <a:buFont typeface="Arial"/>
              <a:buNone/>
            </a:pPr>
            <a:r>
              <a:rPr lang="en-US" sz="2700" b="1">
                <a:solidFill>
                  <a:srgbClr val="1F2937"/>
                </a:solidFill>
                <a:latin typeface="Arial"/>
                <a:ea typeface="Arial"/>
                <a:cs typeface="Arial"/>
                <a:sym typeface="Arial"/>
              </a:rPr>
              <a:t>Singapura: Porta de entrada para o Sudeste Asiático</a:t>
            </a:r>
            <a:endParaRPr sz="27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5" name="Google Shape;385;p10"/>
          <p:cNvSpPr/>
          <p:nvPr/>
        </p:nvSpPr>
        <p:spPr>
          <a:xfrm>
            <a:off x="1009650" y="1657350"/>
            <a:ext cx="740664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2500"/>
              <a:buFont typeface="Arial"/>
              <a:buNone/>
            </a:pPr>
            <a:r>
              <a:rPr lang="en-US" sz="2000" b="1" dirty="0" err="1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Potencial</a:t>
            </a:r>
            <a:r>
              <a:rPr lang="en-US" sz="2000" b="1" dirty="0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2000" b="1" dirty="0" err="1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Parcerias</a:t>
            </a:r>
            <a:r>
              <a:rPr lang="en-US" sz="2000" b="1" dirty="0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 Portugal-Singapura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6" name="Google Shape;386;p10"/>
          <p:cNvSpPr/>
          <p:nvPr/>
        </p:nvSpPr>
        <p:spPr>
          <a:xfrm>
            <a:off x="1066800" y="2098855"/>
            <a:ext cx="6675120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500"/>
              <a:buFont typeface="Arial"/>
              <a:buNone/>
            </a:pPr>
            <a:r>
              <a:rPr lang="en-US" sz="1500" b="1" dirty="0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Hub </a:t>
            </a:r>
            <a:r>
              <a:rPr lang="en-US" sz="1500" b="1" dirty="0" err="1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Tecnológico</a:t>
            </a:r>
            <a:r>
              <a:rPr lang="en-US" sz="1500" b="1" dirty="0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 Regional de </a:t>
            </a:r>
            <a:r>
              <a:rPr lang="en-US" sz="1500" b="1" dirty="0" err="1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Excelência</a:t>
            </a:r>
            <a:endParaRPr sz="1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7" name="Google Shape;387;p10"/>
          <p:cNvSpPr/>
          <p:nvPr/>
        </p:nvSpPr>
        <p:spPr>
          <a:xfrm>
            <a:off x="1066800" y="2365555"/>
            <a:ext cx="5562600" cy="45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5563"/>
              </a:buClr>
              <a:buSzPts val="1500"/>
              <a:buFont typeface="Arial"/>
              <a:buNone/>
            </a:pP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Singapura é um dos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principais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centros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inovação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tecnologia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da Ásia, com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infraestrutura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digital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avançada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e forte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investimento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em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I&amp;D.</a:t>
            </a:r>
            <a:endParaRPr sz="1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8" name="Google Shape;388;p10"/>
          <p:cNvSpPr/>
          <p:nvPr/>
        </p:nvSpPr>
        <p:spPr>
          <a:xfrm>
            <a:off x="1114425" y="3472700"/>
            <a:ext cx="6617970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500"/>
              <a:buFont typeface="Arial"/>
              <a:buNone/>
            </a:pPr>
            <a:r>
              <a:rPr lang="en-US" sz="1500" b="1" dirty="0" err="1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Ecossistema</a:t>
            </a:r>
            <a:r>
              <a:rPr lang="en-US" sz="1500" b="1" dirty="0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 Maduro e </a:t>
            </a:r>
            <a:r>
              <a:rPr lang="en-US" sz="1500" b="1" dirty="0" err="1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Regulado</a:t>
            </a:r>
            <a:endParaRPr sz="1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9" name="Google Shape;389;p10"/>
          <p:cNvSpPr/>
          <p:nvPr/>
        </p:nvSpPr>
        <p:spPr>
          <a:xfrm>
            <a:off x="1114425" y="3739400"/>
            <a:ext cx="5514975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5563"/>
              </a:buClr>
              <a:buSzPts val="1500"/>
              <a:buFont typeface="Arial"/>
              <a:buNone/>
            </a:pP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Presença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multinacionais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, startups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dinâmicas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agências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governamentais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apoio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cria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um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ambiente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propício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à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colaboração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ao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desenvolvimento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de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soluções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 dirty="0" err="1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inovadoras</a:t>
            </a:r>
            <a:r>
              <a:rPr lang="en-US" sz="1500" dirty="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sz="15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0" name="Google Shape;390;p10"/>
          <p:cNvSpPr/>
          <p:nvPr/>
        </p:nvSpPr>
        <p:spPr>
          <a:xfrm>
            <a:off x="1095375" y="5048250"/>
            <a:ext cx="6640830" cy="26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500"/>
              <a:buFont typeface="Arial"/>
              <a:buNone/>
            </a:pPr>
            <a:r>
              <a:rPr lang="en-US" sz="1500" b="1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Elevado Potencial de Parcerias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10"/>
          <p:cNvSpPr/>
          <p:nvPr/>
        </p:nvSpPr>
        <p:spPr>
          <a:xfrm>
            <a:off x="1095375" y="5314950"/>
            <a:ext cx="5534025" cy="685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B5563"/>
              </a:buClr>
              <a:buSzPts val="1500"/>
              <a:buFont typeface="Arial"/>
              <a:buNone/>
            </a:pPr>
            <a:r>
              <a:rPr lang="en-US" sz="150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As capacidades portuguesas em áreas como cloud, RPA, cibersegurança e IA aplicada alinham-se com as necessidades do mercado de Singapura.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10"/>
          <p:cNvSpPr/>
          <p:nvPr/>
        </p:nvSpPr>
        <p:spPr>
          <a:xfrm>
            <a:off x="609600" y="6381750"/>
            <a:ext cx="6172200" cy="53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4999"/>
              </a:lnSpc>
              <a:spcBef>
                <a:spcPts val="0"/>
              </a:spcBef>
              <a:spcAft>
                <a:spcPts val="0"/>
              </a:spcAft>
              <a:buClr>
                <a:srgbClr val="1F2937"/>
              </a:buClr>
              <a:buSzPts val="2000"/>
              <a:buFont typeface="Arial"/>
              <a:buNone/>
            </a:pPr>
            <a:r>
              <a:rPr lang="en-US" sz="2000" b="1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"Portugal </a:t>
            </a:r>
            <a:r>
              <a:rPr lang="en-US" sz="2000" b="1" i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tem</a:t>
            </a:r>
            <a:r>
              <a:rPr lang="en-US" sz="2000" b="1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talento</a:t>
            </a:r>
            <a:r>
              <a:rPr lang="en-US" sz="2000" b="1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lang="en-US" sz="2000" b="1" i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confiança</a:t>
            </a:r>
            <a:r>
              <a:rPr lang="en-US" sz="2000" b="1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Singapura </a:t>
            </a:r>
            <a:r>
              <a:rPr lang="en-US" sz="2000" b="1" i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tem</a:t>
            </a:r>
            <a:r>
              <a:rPr lang="en-US" sz="2000" b="1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escala</a:t>
            </a:r>
            <a:r>
              <a:rPr lang="en-US" sz="2000" b="1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e </a:t>
            </a:r>
            <a:r>
              <a:rPr lang="en-US" sz="2000" b="1" i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visão</a:t>
            </a:r>
            <a:r>
              <a:rPr lang="en-US" sz="2000" b="1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 O </a:t>
            </a:r>
            <a:r>
              <a:rPr lang="en-US" sz="2000" b="1" i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futuro</a:t>
            </a:r>
            <a:r>
              <a:rPr lang="en-US" sz="2000" b="1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está</a:t>
            </a:r>
            <a:r>
              <a:rPr lang="en-US" sz="2000" b="1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na</a:t>
            </a:r>
            <a:r>
              <a:rPr lang="en-US" sz="2000" b="1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i="1" dirty="0" err="1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colaboração</a:t>
            </a:r>
            <a:r>
              <a:rPr lang="en-US" sz="2000" b="1" i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."</a:t>
            </a:r>
            <a:endParaRPr sz="2000" dirty="0">
              <a:solidFill>
                <a:srgbClr val="FF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10"/>
          <p:cNvSpPr/>
          <p:nvPr/>
        </p:nvSpPr>
        <p:spPr>
          <a:xfrm>
            <a:off x="7307580" y="1657350"/>
            <a:ext cx="4663440" cy="30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96000"/>
              </a:lnSpc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2500"/>
              <a:buFont typeface="Arial"/>
              <a:buNone/>
            </a:pPr>
            <a:r>
              <a:rPr lang="en-US" sz="2000" b="1" dirty="0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2000" b="1" dirty="0" err="1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Próximos</a:t>
            </a:r>
            <a:r>
              <a:rPr lang="en-US" sz="2000" b="1" dirty="0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 Webinars TISSOA</a:t>
            </a:r>
            <a:endParaRPr sz="2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10"/>
          <p:cNvSpPr/>
          <p:nvPr/>
        </p:nvSpPr>
        <p:spPr>
          <a:xfrm>
            <a:off x="8222028" y="5128933"/>
            <a:ext cx="869037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500"/>
              <a:buFont typeface="Arial"/>
              <a:buNone/>
            </a:pPr>
            <a:r>
              <a:rPr lang="en-US" sz="1500" b="1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Filipinas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10"/>
          <p:cNvSpPr/>
          <p:nvPr/>
        </p:nvSpPr>
        <p:spPr>
          <a:xfrm>
            <a:off x="7875497" y="5357533"/>
            <a:ext cx="15621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500"/>
              <a:buFont typeface="Arial"/>
              <a:buNone/>
            </a:pPr>
            <a:r>
              <a:rPr lang="en-US" sz="15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Mercado crescente em tecnologia</a:t>
            </a:r>
            <a:endParaRPr sz="1500">
              <a:solidFill>
                <a:srgbClr val="6B728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500"/>
              <a:buFont typeface="Arial"/>
              <a:buNone/>
            </a:pPr>
            <a:r>
              <a:rPr lang="en-US" sz="1500" b="1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14.01.2026 | 9:30</a:t>
            </a:r>
            <a:endParaRPr sz="15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6" name="Google Shape;396;p10"/>
          <p:cNvSpPr/>
          <p:nvPr/>
        </p:nvSpPr>
        <p:spPr>
          <a:xfrm>
            <a:off x="10255687" y="5119966"/>
            <a:ext cx="786527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500"/>
              <a:buFont typeface="Arial"/>
              <a:buNone/>
            </a:pPr>
            <a:r>
              <a:rPr lang="en-US" sz="1500" b="1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Malásia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7" name="Google Shape;397;p10"/>
          <p:cNvSpPr/>
          <p:nvPr/>
        </p:nvSpPr>
        <p:spPr>
          <a:xfrm>
            <a:off x="9867900" y="5348566"/>
            <a:ext cx="15621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500"/>
              <a:buFont typeface="Arial"/>
              <a:buNone/>
            </a:pPr>
            <a:r>
              <a:rPr lang="en-US" sz="15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Hub financeiro e tecnológico</a:t>
            </a:r>
            <a:endParaRPr sz="1500">
              <a:solidFill>
                <a:srgbClr val="6B728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500"/>
              <a:buFont typeface="Arial"/>
              <a:buNone/>
            </a:pPr>
            <a:r>
              <a:rPr lang="en-US" sz="1500" b="1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28.01.2026 | 9:30</a:t>
            </a:r>
            <a:endParaRPr sz="15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8" name="Google Shape;398;p10"/>
          <p:cNvSpPr/>
          <p:nvPr/>
        </p:nvSpPr>
        <p:spPr>
          <a:xfrm>
            <a:off x="10073394" y="3486144"/>
            <a:ext cx="1128713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500"/>
              <a:buFont typeface="Arial"/>
              <a:buNone/>
            </a:pPr>
            <a:r>
              <a:rPr lang="en-US" sz="1500" b="1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Hong Kong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9" name="Google Shape;399;p10"/>
          <p:cNvSpPr/>
          <p:nvPr/>
        </p:nvSpPr>
        <p:spPr>
          <a:xfrm>
            <a:off x="9856700" y="3714744"/>
            <a:ext cx="15621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500"/>
              <a:buFont typeface="Arial"/>
              <a:buNone/>
            </a:pPr>
            <a:r>
              <a:rPr lang="en-US" sz="15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Centro financeiro global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500"/>
              <a:buFont typeface="Arial"/>
              <a:buNone/>
            </a:pPr>
            <a:r>
              <a:rPr lang="en-US" sz="1500" b="1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11.12.2025 | 9:30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</a:pPr>
            <a:endParaRPr sz="1500">
              <a:solidFill>
                <a:srgbClr val="6B728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Calibri"/>
              <a:buNone/>
            </a:pP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0" name="Google Shape;400;p10"/>
          <p:cNvSpPr/>
          <p:nvPr/>
        </p:nvSpPr>
        <p:spPr>
          <a:xfrm>
            <a:off x="8129864" y="3450292"/>
            <a:ext cx="1004054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374151"/>
              </a:buClr>
              <a:buSzPts val="1500"/>
              <a:buFont typeface="Arial"/>
              <a:buNone/>
            </a:pPr>
            <a:r>
              <a:rPr lang="en-US" sz="1500" b="1">
                <a:solidFill>
                  <a:srgbClr val="374151"/>
                </a:solidFill>
                <a:latin typeface="Arial"/>
                <a:ea typeface="Arial"/>
                <a:cs typeface="Arial"/>
                <a:sym typeface="Arial"/>
              </a:rPr>
              <a:t>Indonésia</a:t>
            </a:r>
            <a:endParaRPr sz="1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1" name="Google Shape;401;p10"/>
          <p:cNvSpPr/>
          <p:nvPr/>
        </p:nvSpPr>
        <p:spPr>
          <a:xfrm>
            <a:off x="7850841" y="3714752"/>
            <a:ext cx="1562100" cy="3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500"/>
              <a:buFont typeface="Arial"/>
              <a:buNone/>
            </a:pPr>
            <a:r>
              <a:rPr lang="en-US" sz="15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Maior economia da ASEAN</a:t>
            </a:r>
            <a:endParaRPr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500"/>
              <a:buFont typeface="Arial"/>
              <a:buNone/>
            </a:pPr>
            <a:r>
              <a:rPr lang="en-US" sz="1500" b="1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27.11.2025 | 9:30</a:t>
            </a:r>
            <a:endParaRPr sz="1500" b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2" name="Google Shape;402;p10"/>
          <p:cNvSpPr/>
          <p:nvPr/>
        </p:nvSpPr>
        <p:spPr>
          <a:xfrm>
            <a:off x="7696200" y="6724650"/>
            <a:ext cx="3886200" cy="19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 www.tissoa.aapi.pt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3" name="Google Shape;403;p10"/>
          <p:cNvSpPr/>
          <p:nvPr/>
        </p:nvSpPr>
        <p:spPr>
          <a:xfrm>
            <a:off x="381000" y="7410450"/>
            <a:ext cx="3966031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B5563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Webinar TISSOA | 13 de novembro de 2025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04" name="Google Shape;404;p10"/>
          <p:cNvSpPr/>
          <p:nvPr/>
        </p:nvSpPr>
        <p:spPr>
          <a:xfrm>
            <a:off x="10895528" y="7410450"/>
            <a:ext cx="915472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B5563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Obrigado!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" name="Google Shape;410;p11" descr="preencoded.png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926"/>
            <a:ext cx="12192000" cy="80581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1" name="Google Shape;411;p11" descr="preencoded.png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904387" y="6743700"/>
            <a:ext cx="133350" cy="1333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2" name="Google Shape;412;p11" descr="preencoded.png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895707" y="7372350"/>
            <a:ext cx="38100" cy="304800"/>
          </a:xfrm>
          <a:prstGeom prst="rect">
            <a:avLst/>
          </a:prstGeom>
          <a:noFill/>
          <a:ln>
            <a:noFill/>
          </a:ln>
        </p:spPr>
      </p:pic>
      <p:sp>
        <p:nvSpPr>
          <p:cNvPr id="413" name="Google Shape;413;p11"/>
          <p:cNvSpPr/>
          <p:nvPr/>
        </p:nvSpPr>
        <p:spPr>
          <a:xfrm>
            <a:off x="7696200" y="6724650"/>
            <a:ext cx="3886200" cy="19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ctr" rtl="0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6B7280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6B7280"/>
                </a:solidFill>
                <a:latin typeface="Arial"/>
                <a:ea typeface="Arial"/>
                <a:cs typeface="Arial"/>
                <a:sym typeface="Arial"/>
              </a:rPr>
              <a:t> www.tissoa.aapi.pt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p11"/>
          <p:cNvSpPr/>
          <p:nvPr/>
        </p:nvSpPr>
        <p:spPr>
          <a:xfrm>
            <a:off x="381000" y="7410450"/>
            <a:ext cx="3966031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B5563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Webinar TISSOA | 13 de novembro de 2025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p11"/>
          <p:cNvSpPr/>
          <p:nvPr/>
        </p:nvSpPr>
        <p:spPr>
          <a:xfrm>
            <a:off x="10895528" y="7410450"/>
            <a:ext cx="915472" cy="228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4B5563"/>
              </a:buClr>
              <a:buSzPts val="1200"/>
              <a:buFont typeface="Arial"/>
              <a:buNone/>
            </a:pPr>
            <a:r>
              <a:rPr lang="en-US" sz="1200">
                <a:solidFill>
                  <a:srgbClr val="4B5563"/>
                </a:solidFill>
                <a:latin typeface="Arial"/>
                <a:ea typeface="Arial"/>
                <a:cs typeface="Arial"/>
                <a:sym typeface="Arial"/>
              </a:rPr>
              <a:t>Obrigado!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6" name="Google Shape;416;p11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0" y="0"/>
            <a:ext cx="3315163" cy="1743318"/>
          </a:xfrm>
          <a:prstGeom prst="rect">
            <a:avLst/>
          </a:prstGeom>
          <a:noFill/>
          <a:ln>
            <a:noFill/>
          </a:ln>
        </p:spPr>
      </p:pic>
      <p:sp>
        <p:nvSpPr>
          <p:cNvPr id="417" name="Google Shape;417;p11"/>
          <p:cNvSpPr txBox="1"/>
          <p:nvPr/>
        </p:nvSpPr>
        <p:spPr>
          <a:xfrm>
            <a:off x="402144" y="3347529"/>
            <a:ext cx="4148455" cy="2358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1397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1397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</a:pPr>
            <a:endParaRPr sz="32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640"/>
              </a:spcBef>
              <a:spcAft>
                <a:spcPts val="0"/>
              </a:spcAft>
              <a:buNone/>
            </a:pPr>
            <a:r>
              <a:rPr lang="en-US" sz="2000" b="1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Miguel Corais</a:t>
            </a:r>
            <a:endParaRPr sz="2000" dirty="0"/>
          </a:p>
          <a:p>
            <a:pPr marL="0" marR="0" lvl="0" indent="0" algn="l" rtl="0">
              <a:spcBef>
                <a:spcPts val="400"/>
              </a:spcBef>
              <a:spcAft>
                <a:spcPts val="0"/>
              </a:spcAft>
              <a:buNone/>
            </a:pPr>
            <a:r>
              <a:rPr lang="en-US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Diretor</a:t>
            </a:r>
            <a:r>
              <a:rPr lang="en-US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 de </a:t>
            </a:r>
            <a:r>
              <a:rPr lang="en-US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Internacionalização</a:t>
            </a:r>
            <a:endParaRPr dirty="0"/>
          </a:p>
          <a:p>
            <a:pPr marL="0" marR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13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miguelcorais@chgroup.pt</a:t>
            </a: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/ +351 925 653 691</a:t>
            </a:r>
            <a:endParaRPr sz="1300" dirty="0"/>
          </a:p>
          <a:p>
            <a:pPr marL="0" marR="0" lvl="0" indent="0" algn="l" rtl="0">
              <a:spcBef>
                <a:spcPts val="300"/>
              </a:spcBef>
              <a:spcAft>
                <a:spcPts val="0"/>
              </a:spcAft>
              <a:buNone/>
            </a:pPr>
            <a:r>
              <a:rPr lang="en-US" sz="1300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www.chgroup.pt</a:t>
            </a:r>
            <a:r>
              <a:rPr lang="en-US" sz="13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endParaRPr sz="13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18" name="Google Shape;418;p11" descr="assinatura para e-mail_MC CH_25%"/>
          <p:cNvPicPr preferRelativeResize="0"/>
          <p:nvPr/>
        </p:nvPicPr>
        <p:blipFill rotWithShape="1">
          <a:blip r:embed="rId9">
            <a:alphaModFix/>
          </a:blip>
          <a:srcRect/>
          <a:stretch/>
        </p:blipFill>
        <p:spPr>
          <a:xfrm>
            <a:off x="401003" y="2981643"/>
            <a:ext cx="1562100" cy="1485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19" name="Google Shape;419;p11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4199585" y="19712"/>
            <a:ext cx="7971732" cy="6989380"/>
          </a:xfrm>
          <a:prstGeom prst="rect">
            <a:avLst/>
          </a:prstGeom>
          <a:noFill/>
          <a:ln>
            <a:noFill/>
          </a:ln>
        </p:spPr>
      </p:pic>
      <p:pic>
        <p:nvPicPr>
          <p:cNvPr id="420" name="Google Shape;420;p11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278879" y="6582543"/>
            <a:ext cx="3676650" cy="30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352425"/>
            <a:ext cx="11430000" cy="762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428750"/>
            <a:ext cx="5410200" cy="40767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1695450"/>
            <a:ext cx="228600" cy="2286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" y="2152650"/>
            <a:ext cx="171450" cy="17145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" y="2571750"/>
            <a:ext cx="171450" cy="17145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" y="3486150"/>
            <a:ext cx="285750" cy="2286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" y="4095750"/>
            <a:ext cx="171450" cy="17145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" y="4781550"/>
            <a:ext cx="171450" cy="17145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00800" y="1428750"/>
            <a:ext cx="5410200" cy="40767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629400" y="2114550"/>
            <a:ext cx="4953000" cy="3019425"/>
          </a:xfrm>
          <a:prstGeom prst="rect">
            <a:avLst/>
          </a:prstGeom>
        </p:spPr>
      </p:pic>
      <p:sp>
        <p:nvSpPr>
          <p:cNvPr id="13" name="Text 0"/>
          <p:cNvSpPr/>
          <p:nvPr/>
        </p:nvSpPr>
        <p:spPr>
          <a:xfrm>
            <a:off x="381000" y="571500"/>
            <a:ext cx="7995821" cy="3810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40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Porquê o TISSOA – e porquê a Ásia</a:t>
            </a:r>
            <a:endParaRPr lang="en-US" sz="4000" dirty="0"/>
          </a:p>
        </p:txBody>
      </p:sp>
      <p:sp>
        <p:nvSpPr>
          <p:cNvPr id="14" name="Text 1"/>
          <p:cNvSpPr/>
          <p:nvPr/>
        </p:nvSpPr>
        <p:spPr>
          <a:xfrm>
            <a:off x="952500" y="1657350"/>
            <a:ext cx="5943600" cy="3048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23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A Ásia é o motor digital do mundo</a:t>
            </a:r>
            <a:endParaRPr lang="en-US" sz="2300" dirty="0"/>
          </a:p>
        </p:txBody>
      </p:sp>
      <p:sp>
        <p:nvSpPr>
          <p:cNvPr id="15" name="Text 2"/>
          <p:cNvSpPr/>
          <p:nvPr/>
        </p:nvSpPr>
        <p:spPr>
          <a:xfrm>
            <a:off x="857250" y="2114550"/>
            <a:ext cx="3794046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5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Lidera a transformação digital global</a:t>
            </a:r>
            <a:endParaRPr lang="en-US" sz="1350" dirty="0"/>
          </a:p>
        </p:txBody>
      </p:sp>
      <p:sp>
        <p:nvSpPr>
          <p:cNvPr id="16" name="Text 3"/>
          <p:cNvSpPr/>
          <p:nvPr/>
        </p:nvSpPr>
        <p:spPr>
          <a:xfrm>
            <a:off x="857250" y="2533650"/>
            <a:ext cx="4705350" cy="5334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50" dirty="0" err="1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Representa</a:t>
            </a:r>
            <a:r>
              <a:rPr lang="en-US" sz="135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 </a:t>
            </a:r>
            <a:r>
              <a:rPr lang="en-US" sz="1350" dirty="0" err="1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mais</a:t>
            </a:r>
            <a:r>
              <a:rPr lang="en-US" sz="135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 de 50% do </a:t>
            </a:r>
            <a:r>
              <a:rPr lang="en-US" sz="1350" dirty="0" err="1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investimento</a:t>
            </a:r>
            <a:r>
              <a:rPr lang="en-US" sz="135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 mundial em Tecnologias de Informação</a:t>
            </a:r>
            <a:endParaRPr lang="en-US" sz="1350" dirty="0"/>
          </a:p>
        </p:txBody>
      </p:sp>
      <p:sp>
        <p:nvSpPr>
          <p:cNvPr id="17" name="Text 4"/>
          <p:cNvSpPr/>
          <p:nvPr/>
        </p:nvSpPr>
        <p:spPr>
          <a:xfrm>
            <a:off x="1009650" y="3295650"/>
            <a:ext cx="4953000" cy="6096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23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O TISSOA é a ponte que liga Portugal a esse futuro</a:t>
            </a:r>
            <a:endParaRPr lang="en-US" sz="2300" dirty="0"/>
          </a:p>
        </p:txBody>
      </p:sp>
      <p:sp>
        <p:nvSpPr>
          <p:cNvPr id="18" name="Text 5"/>
          <p:cNvSpPr/>
          <p:nvPr/>
        </p:nvSpPr>
        <p:spPr>
          <a:xfrm>
            <a:off x="857250" y="4057650"/>
            <a:ext cx="4705350" cy="5334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5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Conecta o setor de TI português aos mercados asiáticos mais dinâmicos</a:t>
            </a:r>
            <a:endParaRPr lang="en-US" sz="1350" dirty="0"/>
          </a:p>
        </p:txBody>
      </p:sp>
      <p:sp>
        <p:nvSpPr>
          <p:cNvPr id="19" name="Text 6"/>
          <p:cNvSpPr/>
          <p:nvPr/>
        </p:nvSpPr>
        <p:spPr>
          <a:xfrm>
            <a:off x="857250" y="4743450"/>
            <a:ext cx="4705350" cy="5334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l">
              <a:lnSpc>
                <a:spcPts val="2100"/>
              </a:lnSpc>
              <a:buNone/>
            </a:pPr>
            <a:r>
              <a:rPr lang="en-US" sz="135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Objetivo: mapear oportunidades e criar pontes reais entre ecossistemas de inovação</a:t>
            </a:r>
            <a:endParaRPr lang="en-US" sz="1350" dirty="0"/>
          </a:p>
        </p:txBody>
      </p:sp>
      <p:sp>
        <p:nvSpPr>
          <p:cNvPr id="20" name="Text 7"/>
          <p:cNvSpPr/>
          <p:nvPr/>
        </p:nvSpPr>
        <p:spPr>
          <a:xfrm>
            <a:off x="6134100" y="1657350"/>
            <a:ext cx="5943600" cy="3048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18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Países-alvo do TISSOA</a:t>
            </a:r>
            <a:endParaRPr lang="en-US" sz="1800" dirty="0"/>
          </a:p>
        </p:txBody>
      </p:sp>
      <p:sp>
        <p:nvSpPr>
          <p:cNvPr id="21" name="Text 8"/>
          <p:cNvSpPr/>
          <p:nvPr/>
        </p:nvSpPr>
        <p:spPr>
          <a:xfrm>
            <a:off x="7272189" y="5162550"/>
            <a:ext cx="5263694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050" dirty="0">
                <a:solidFill>
                  <a:srgbClr val="6B728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Índia, Singapura, Indonésia, Malásia, Filipinas, China e Hong Kong</a:t>
            </a:r>
            <a:endParaRPr lang="en-US" sz="1050" dirty="0"/>
          </a:p>
        </p:txBody>
      </p:sp>
      <p:sp>
        <p:nvSpPr>
          <p:cNvPr id="22" name="Text 9"/>
          <p:cNvSpPr/>
          <p:nvPr/>
        </p:nvSpPr>
        <p:spPr>
          <a:xfrm>
            <a:off x="381000" y="5734050"/>
            <a:ext cx="3470434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050" dirty="0">
                <a:solidFill>
                  <a:srgbClr val="6B728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Webinar TISSOA | 13 de novembro de 2025</a:t>
            </a:r>
            <a:endParaRPr lang="en-US" sz="1050" dirty="0"/>
          </a:p>
        </p:txBody>
      </p:sp>
      <p:sp>
        <p:nvSpPr>
          <p:cNvPr id="23" name="Text 10"/>
          <p:cNvSpPr/>
          <p:nvPr/>
        </p:nvSpPr>
        <p:spPr>
          <a:xfrm>
            <a:off x="10304026" y="5734050"/>
            <a:ext cx="1506974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r">
              <a:lnSpc>
                <a:spcPts val="1500"/>
              </a:lnSpc>
              <a:buNone/>
            </a:pPr>
            <a:r>
              <a:rPr lang="en-US" sz="1050" dirty="0">
                <a:solidFill>
                  <a:srgbClr val="6B728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www.tissoa.aapi.pt</a:t>
            </a:r>
            <a:endParaRPr lang="en-US" sz="105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56285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81000"/>
            <a:ext cx="11430000" cy="762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428750"/>
            <a:ext cx="5600700" cy="53340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" y="1428750"/>
            <a:ext cx="5600700" cy="53340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10300" y="1428750"/>
            <a:ext cx="2724150" cy="27051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00800" y="1619250"/>
            <a:ext cx="428625" cy="3810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00800" y="3581400"/>
            <a:ext cx="104775" cy="13335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9086850" y="1428750"/>
            <a:ext cx="2724150" cy="27051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9277350" y="1619250"/>
            <a:ext cx="476250" cy="3810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10300" y="4286250"/>
            <a:ext cx="2724150" cy="24765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00800" y="4476750"/>
            <a:ext cx="476250" cy="3810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9086850" y="4286250"/>
            <a:ext cx="2724150" cy="24765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9277350" y="4476750"/>
            <a:ext cx="476250" cy="381000"/>
          </a:xfrm>
          <a:prstGeom prst="rect">
            <a:avLst/>
          </a:prstGeom>
        </p:spPr>
      </p:pic>
      <p:sp>
        <p:nvSpPr>
          <p:cNvPr id="15" name="Text 0"/>
          <p:cNvSpPr/>
          <p:nvPr/>
        </p:nvSpPr>
        <p:spPr>
          <a:xfrm>
            <a:off x="381000" y="571500"/>
            <a:ext cx="13487043" cy="3810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7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Singapura – O hub digital e financeiro do Sudeste Asiático</a:t>
            </a:r>
            <a:endParaRPr lang="en-US" sz="2700" dirty="0"/>
          </a:p>
        </p:txBody>
      </p:sp>
      <p:sp>
        <p:nvSpPr>
          <p:cNvPr id="16" name="Text 1"/>
          <p:cNvSpPr/>
          <p:nvPr/>
        </p:nvSpPr>
        <p:spPr>
          <a:xfrm>
            <a:off x="609600" y="5886450"/>
            <a:ext cx="2860477" cy="3048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1800" b="1" dirty="0">
                <a:solidFill>
                  <a:srgbClr val="FFFFFF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Singapura</a:t>
            </a:r>
            <a:endParaRPr lang="en-US" sz="1800" dirty="0"/>
          </a:p>
        </p:txBody>
      </p:sp>
      <p:sp>
        <p:nvSpPr>
          <p:cNvPr id="17" name="Text 2"/>
          <p:cNvSpPr/>
          <p:nvPr/>
        </p:nvSpPr>
        <p:spPr>
          <a:xfrm>
            <a:off x="609600" y="6267450"/>
            <a:ext cx="3432572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350" dirty="0">
                <a:solidFill>
                  <a:srgbClr val="FFFFFF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A porta de entrada para a ASEAN</a:t>
            </a:r>
            <a:endParaRPr lang="en-US" sz="1350" dirty="0"/>
          </a:p>
        </p:txBody>
      </p:sp>
      <p:sp>
        <p:nvSpPr>
          <p:cNvPr id="18" name="Text 3"/>
          <p:cNvSpPr/>
          <p:nvPr/>
        </p:nvSpPr>
        <p:spPr>
          <a:xfrm>
            <a:off x="6400800" y="2152650"/>
            <a:ext cx="2343150" cy="5334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Economia Digitalizada</a:t>
            </a:r>
            <a:endParaRPr lang="en-US" sz="2000" dirty="0"/>
          </a:p>
        </p:txBody>
      </p:sp>
      <p:sp>
        <p:nvSpPr>
          <p:cNvPr id="19" name="Text 4"/>
          <p:cNvSpPr/>
          <p:nvPr/>
        </p:nvSpPr>
        <p:spPr>
          <a:xfrm>
            <a:off x="6400800" y="2762250"/>
            <a:ext cx="2343150" cy="6858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Classificada no Top 5 mundial no IMD Digital Competitiveness Ranking</a:t>
            </a:r>
            <a:endParaRPr lang="en-US" sz="1400" dirty="0"/>
          </a:p>
        </p:txBody>
      </p:sp>
      <p:sp>
        <p:nvSpPr>
          <p:cNvPr id="20" name="Text 5"/>
          <p:cNvSpPr/>
          <p:nvPr/>
        </p:nvSpPr>
        <p:spPr>
          <a:xfrm>
            <a:off x="6586091" y="3581400"/>
            <a:ext cx="2286744" cy="3429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050" dirty="0">
                <a:solidFill>
                  <a:srgbClr val="6B728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2º lugar em 2024 no IMD World Digital Competitiveness Ranking</a:t>
            </a:r>
            <a:endParaRPr lang="en-US" sz="1050" dirty="0"/>
          </a:p>
        </p:txBody>
      </p:sp>
      <p:sp>
        <p:nvSpPr>
          <p:cNvPr id="21" name="Text 6"/>
          <p:cNvSpPr/>
          <p:nvPr/>
        </p:nvSpPr>
        <p:spPr>
          <a:xfrm>
            <a:off x="9277350" y="2152650"/>
            <a:ext cx="2343150" cy="5334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Porta de Entrada para a ASEAN</a:t>
            </a:r>
            <a:endParaRPr lang="en-US" sz="2000" dirty="0"/>
          </a:p>
        </p:txBody>
      </p:sp>
      <p:sp>
        <p:nvSpPr>
          <p:cNvPr id="22" name="Text 7"/>
          <p:cNvSpPr/>
          <p:nvPr/>
        </p:nvSpPr>
        <p:spPr>
          <a:xfrm>
            <a:off x="9277350" y="2762250"/>
            <a:ext cx="2343150" cy="6858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Acesso vital ao mercado da ASEAN, que abrange 650 milhões de consumidores</a:t>
            </a:r>
            <a:endParaRPr lang="en-US" sz="1400" dirty="0"/>
          </a:p>
        </p:txBody>
      </p:sp>
      <p:sp>
        <p:nvSpPr>
          <p:cNvPr id="23" name="Text 8"/>
          <p:cNvSpPr/>
          <p:nvPr/>
        </p:nvSpPr>
        <p:spPr>
          <a:xfrm>
            <a:off x="6400800" y="5010150"/>
            <a:ext cx="2343150" cy="5334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Centro de Excelência Tecnológica</a:t>
            </a:r>
            <a:endParaRPr lang="en-US" sz="2000" dirty="0"/>
          </a:p>
        </p:txBody>
      </p:sp>
      <p:sp>
        <p:nvSpPr>
          <p:cNvPr id="24" name="Text 9"/>
          <p:cNvSpPr/>
          <p:nvPr/>
        </p:nvSpPr>
        <p:spPr>
          <a:xfrm>
            <a:off x="6400800" y="5619750"/>
            <a:ext cx="2343150" cy="9144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Liderança em Cloud Computing, Inteligência Artificial, Cibersegurança e Fintech</a:t>
            </a:r>
            <a:endParaRPr lang="en-US" sz="1400" dirty="0"/>
          </a:p>
        </p:txBody>
      </p:sp>
      <p:sp>
        <p:nvSpPr>
          <p:cNvPr id="25" name="Text 10"/>
          <p:cNvSpPr/>
          <p:nvPr/>
        </p:nvSpPr>
        <p:spPr>
          <a:xfrm>
            <a:off x="9277350" y="5010150"/>
            <a:ext cx="2343150" cy="8001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Ambiente de Negócios de Classe Mundial</a:t>
            </a:r>
            <a:endParaRPr lang="en-US" sz="2000" dirty="0"/>
          </a:p>
        </p:txBody>
      </p:sp>
      <p:sp>
        <p:nvSpPr>
          <p:cNvPr id="26" name="Text 11"/>
          <p:cNvSpPr/>
          <p:nvPr/>
        </p:nvSpPr>
        <p:spPr>
          <a:xfrm>
            <a:off x="9277350" y="5886450"/>
            <a:ext cx="2343150" cy="6858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Estabilidade política, transparência e fortes incentivos à inovação</a:t>
            </a:r>
            <a:endParaRPr lang="en-US" sz="1400" dirty="0"/>
          </a:p>
        </p:txBody>
      </p:sp>
      <p:sp>
        <p:nvSpPr>
          <p:cNvPr id="27" name="Text 12"/>
          <p:cNvSpPr/>
          <p:nvPr/>
        </p:nvSpPr>
        <p:spPr>
          <a:xfrm>
            <a:off x="381000" y="6991350"/>
            <a:ext cx="3470434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050" dirty="0">
                <a:solidFill>
                  <a:srgbClr val="6B728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Webinar TISSOA | 13 de novembro de 2025</a:t>
            </a:r>
            <a:endParaRPr lang="en-US" sz="1050" dirty="0"/>
          </a:p>
        </p:txBody>
      </p:sp>
      <p:sp>
        <p:nvSpPr>
          <p:cNvPr id="28" name="Text 13"/>
          <p:cNvSpPr/>
          <p:nvPr/>
        </p:nvSpPr>
        <p:spPr>
          <a:xfrm>
            <a:off x="10304026" y="6991350"/>
            <a:ext cx="1506974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r">
              <a:lnSpc>
                <a:spcPts val="1500"/>
              </a:lnSpc>
              <a:buNone/>
            </a:pPr>
            <a:r>
              <a:rPr lang="en-US" sz="1050" dirty="0">
                <a:solidFill>
                  <a:srgbClr val="6B728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www.tissoa.aapi.pt</a:t>
            </a:r>
            <a:endParaRPr lang="en-US" sz="10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18185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81000"/>
            <a:ext cx="11430000" cy="762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437715"/>
            <a:ext cx="5600700" cy="49530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1695450"/>
            <a:ext cx="171450" cy="2286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" y="2800350"/>
            <a:ext cx="5143500" cy="18288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09600" y="4895850"/>
            <a:ext cx="285750" cy="2286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600" y="5353050"/>
            <a:ext cx="152400" cy="1524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600" y="5657850"/>
            <a:ext cx="152400" cy="1524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600" y="5962650"/>
            <a:ext cx="152400" cy="1524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0300" y="1428750"/>
            <a:ext cx="5600700" cy="49530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438900" y="1695450"/>
            <a:ext cx="171450" cy="2286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438900" y="2171700"/>
            <a:ext cx="5143500" cy="18288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438900" y="4248150"/>
            <a:ext cx="285750" cy="2286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38900" y="4629150"/>
            <a:ext cx="2495550" cy="6858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53200" y="4781550"/>
            <a:ext cx="355402" cy="3810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645176" y="4895850"/>
            <a:ext cx="171450" cy="1524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086850" y="4629150"/>
            <a:ext cx="2495550" cy="6858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9201150" y="4781550"/>
            <a:ext cx="381000" cy="38100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9305925" y="4895850"/>
            <a:ext cx="171450" cy="15240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38900" y="5467350"/>
            <a:ext cx="2495550" cy="685800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553200" y="5619750"/>
            <a:ext cx="381000" cy="381000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657975" y="5734050"/>
            <a:ext cx="171450" cy="152400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9086850" y="5467350"/>
            <a:ext cx="2495550" cy="685800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9201150" y="5619750"/>
            <a:ext cx="310902" cy="381000"/>
          </a:xfrm>
          <a:prstGeom prst="rect">
            <a:avLst/>
          </a:prstGeom>
        </p:spPr>
      </p:pic>
      <p:pic>
        <p:nvPicPr>
          <p:cNvPr id="26" name="Image 24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9261277" y="5734050"/>
            <a:ext cx="190500" cy="152400"/>
          </a:xfrm>
          <a:prstGeom prst="rect">
            <a:avLst/>
          </a:prstGeom>
        </p:spPr>
      </p:pic>
      <p:sp>
        <p:nvSpPr>
          <p:cNvPr id="27" name="Text 0"/>
          <p:cNvSpPr/>
          <p:nvPr/>
        </p:nvSpPr>
        <p:spPr>
          <a:xfrm>
            <a:off x="381000" y="571500"/>
            <a:ext cx="7942243" cy="3810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7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O motor tecnológico de Singapura</a:t>
            </a:r>
            <a:endParaRPr lang="en-US" sz="2700" dirty="0"/>
          </a:p>
        </p:txBody>
      </p:sp>
      <p:sp>
        <p:nvSpPr>
          <p:cNvPr id="28" name="Text 1"/>
          <p:cNvSpPr/>
          <p:nvPr/>
        </p:nvSpPr>
        <p:spPr>
          <a:xfrm>
            <a:off x="895350" y="1657350"/>
            <a:ext cx="6172200" cy="3048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25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Presença de Multinacionais</a:t>
            </a:r>
            <a:endParaRPr lang="en-US" sz="2500" dirty="0"/>
          </a:p>
        </p:txBody>
      </p:sp>
      <p:sp>
        <p:nvSpPr>
          <p:cNvPr id="29" name="Text 2"/>
          <p:cNvSpPr/>
          <p:nvPr/>
        </p:nvSpPr>
        <p:spPr>
          <a:xfrm>
            <a:off x="609600" y="2114550"/>
            <a:ext cx="5143500" cy="5334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Mais de </a:t>
            </a:r>
            <a:r>
              <a:rPr lang="en-US" sz="1500" b="1" dirty="0">
                <a:solidFill>
                  <a:srgbClr val="DC2626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80</a:t>
            </a:r>
            <a:r>
              <a:rPr lang="en-US" sz="150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 das 100 maiores multinacionais de TI mantêm uma presença significativa em Singapura.</a:t>
            </a:r>
            <a:endParaRPr lang="en-US" sz="1500" dirty="0"/>
          </a:p>
        </p:txBody>
      </p:sp>
      <p:sp>
        <p:nvSpPr>
          <p:cNvPr id="30" name="Text 3"/>
          <p:cNvSpPr/>
          <p:nvPr/>
        </p:nvSpPr>
        <p:spPr>
          <a:xfrm>
            <a:off x="1009650" y="4857750"/>
            <a:ext cx="6172200" cy="3048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25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Polos de Serviços Avançados</a:t>
            </a:r>
            <a:endParaRPr lang="en-US" sz="2500" dirty="0"/>
          </a:p>
        </p:txBody>
      </p:sp>
      <p:sp>
        <p:nvSpPr>
          <p:cNvPr id="31" name="Text 4"/>
          <p:cNvSpPr/>
          <p:nvPr/>
        </p:nvSpPr>
        <p:spPr>
          <a:xfrm>
            <a:off x="838200" y="5314950"/>
            <a:ext cx="4688086" cy="2286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Forte </a:t>
            </a:r>
            <a:r>
              <a:rPr lang="en-US" sz="1400" dirty="0" err="1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presença</a:t>
            </a:r>
            <a:r>
              <a:rPr lang="en-US" sz="140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 Shared Services Centers (SSCs)</a:t>
            </a:r>
            <a:endParaRPr lang="en-US" sz="1400" dirty="0"/>
          </a:p>
        </p:txBody>
      </p:sp>
      <p:sp>
        <p:nvSpPr>
          <p:cNvPr id="32" name="Text 5"/>
          <p:cNvSpPr/>
          <p:nvPr/>
        </p:nvSpPr>
        <p:spPr>
          <a:xfrm>
            <a:off x="838200" y="5619750"/>
            <a:ext cx="3859590" cy="2286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Global In-house Centers (GICs) avançados</a:t>
            </a:r>
            <a:endParaRPr lang="en-US" sz="1400" dirty="0"/>
          </a:p>
        </p:txBody>
      </p:sp>
      <p:sp>
        <p:nvSpPr>
          <p:cNvPr id="33" name="Text 6"/>
          <p:cNvSpPr/>
          <p:nvPr/>
        </p:nvSpPr>
        <p:spPr>
          <a:xfrm>
            <a:off x="838200" y="5924550"/>
            <a:ext cx="4792385" cy="2286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l">
              <a:lnSpc>
                <a:spcPts val="18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Business Process Outsourcing (BPOs) especializados</a:t>
            </a:r>
            <a:endParaRPr lang="en-US" sz="1200" dirty="0"/>
          </a:p>
        </p:txBody>
      </p:sp>
      <p:sp>
        <p:nvSpPr>
          <p:cNvPr id="34" name="Text 7"/>
          <p:cNvSpPr/>
          <p:nvPr/>
        </p:nvSpPr>
        <p:spPr>
          <a:xfrm>
            <a:off x="6724650" y="1657350"/>
            <a:ext cx="6172200" cy="3048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25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Ecossistema de Inovação</a:t>
            </a:r>
            <a:endParaRPr lang="en-US" sz="2500" dirty="0"/>
          </a:p>
        </p:txBody>
      </p:sp>
      <p:sp>
        <p:nvSpPr>
          <p:cNvPr id="35" name="Text 8"/>
          <p:cNvSpPr/>
          <p:nvPr/>
        </p:nvSpPr>
        <p:spPr>
          <a:xfrm>
            <a:off x="6838950" y="4210050"/>
            <a:ext cx="6172200" cy="3048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25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Setores de Especialização</a:t>
            </a:r>
            <a:endParaRPr lang="en-US" sz="2500" dirty="0"/>
          </a:p>
        </p:txBody>
      </p:sp>
      <p:sp>
        <p:nvSpPr>
          <p:cNvPr id="36" name="Text 9"/>
          <p:cNvSpPr/>
          <p:nvPr/>
        </p:nvSpPr>
        <p:spPr>
          <a:xfrm>
            <a:off x="7022902" y="4743450"/>
            <a:ext cx="1797248" cy="457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Fintech &amp; Digital Banking</a:t>
            </a:r>
            <a:endParaRPr lang="en-US" sz="1200" dirty="0"/>
          </a:p>
        </p:txBody>
      </p:sp>
      <p:sp>
        <p:nvSpPr>
          <p:cNvPr id="37" name="Text 10"/>
          <p:cNvSpPr/>
          <p:nvPr/>
        </p:nvSpPr>
        <p:spPr>
          <a:xfrm>
            <a:off x="9696450" y="4857750"/>
            <a:ext cx="1010126" cy="2286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HealthTech</a:t>
            </a:r>
            <a:endParaRPr lang="en-US" sz="1200" dirty="0"/>
          </a:p>
        </p:txBody>
      </p:sp>
      <p:sp>
        <p:nvSpPr>
          <p:cNvPr id="38" name="Text 11"/>
          <p:cNvSpPr/>
          <p:nvPr/>
        </p:nvSpPr>
        <p:spPr>
          <a:xfrm>
            <a:off x="7048500" y="5695950"/>
            <a:ext cx="1935599" cy="2286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Smart Manufacturing</a:t>
            </a:r>
            <a:endParaRPr lang="en-US" sz="1200" dirty="0"/>
          </a:p>
        </p:txBody>
      </p:sp>
      <p:sp>
        <p:nvSpPr>
          <p:cNvPr id="39" name="Text 12"/>
          <p:cNvSpPr/>
          <p:nvPr/>
        </p:nvSpPr>
        <p:spPr>
          <a:xfrm>
            <a:off x="9626352" y="5581650"/>
            <a:ext cx="1841748" cy="457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20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E-Government &amp; Smart Cities</a:t>
            </a:r>
            <a:endParaRPr lang="en-US" sz="1200" dirty="0"/>
          </a:p>
        </p:txBody>
      </p:sp>
      <p:sp>
        <p:nvSpPr>
          <p:cNvPr id="40" name="Text 13"/>
          <p:cNvSpPr/>
          <p:nvPr/>
        </p:nvSpPr>
        <p:spPr>
          <a:xfrm>
            <a:off x="381000" y="6610350"/>
            <a:ext cx="3470434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050" dirty="0">
                <a:solidFill>
                  <a:srgbClr val="6B728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Webinar TISSOA | 13 de novembro de 2025</a:t>
            </a:r>
            <a:endParaRPr lang="en-US" sz="1050" dirty="0"/>
          </a:p>
        </p:txBody>
      </p:sp>
      <p:sp>
        <p:nvSpPr>
          <p:cNvPr id="41" name="Text 14"/>
          <p:cNvSpPr/>
          <p:nvPr/>
        </p:nvSpPr>
        <p:spPr>
          <a:xfrm>
            <a:off x="10304026" y="6610350"/>
            <a:ext cx="1506974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r">
              <a:lnSpc>
                <a:spcPts val="1500"/>
              </a:lnSpc>
              <a:buNone/>
            </a:pPr>
            <a:r>
              <a:rPr lang="en-US" sz="1050" dirty="0">
                <a:solidFill>
                  <a:srgbClr val="6B728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www.tissoa.aapi.pt</a:t>
            </a:r>
            <a:endParaRPr lang="en-US" sz="105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22407"/>
            <a:ext cx="11430000" cy="762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9905" y="944648"/>
            <a:ext cx="2438400" cy="16383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83355" y="1132908"/>
            <a:ext cx="571500" cy="5715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26230" y="1304358"/>
            <a:ext cx="285750" cy="2286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1000" y="3042411"/>
            <a:ext cx="3657600" cy="17145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3400" y="3232911"/>
            <a:ext cx="571500" cy="5715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76275" y="3404361"/>
            <a:ext cx="285750" cy="2286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3400" y="3985948"/>
            <a:ext cx="133350" cy="13335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3400" y="4252648"/>
            <a:ext cx="133350" cy="13335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7200" y="3042411"/>
            <a:ext cx="3657600" cy="17145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419600" y="3194811"/>
            <a:ext cx="571500" cy="5715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591050" y="3366261"/>
            <a:ext cx="228600" cy="2286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19600" y="3909747"/>
            <a:ext cx="133350" cy="13335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419600" y="4176447"/>
            <a:ext cx="133350" cy="13335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153400" y="3069298"/>
            <a:ext cx="3657600" cy="17145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05800" y="3286710"/>
            <a:ext cx="571500" cy="57150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8491538" y="3467118"/>
            <a:ext cx="200025" cy="22860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05800" y="4084552"/>
            <a:ext cx="133350" cy="133350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305800" y="4351252"/>
            <a:ext cx="133350" cy="133350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81000" y="4828624"/>
            <a:ext cx="11430000" cy="1562100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533400" y="5019124"/>
            <a:ext cx="219075" cy="190500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533400" y="5362024"/>
            <a:ext cx="238125" cy="266700"/>
          </a:xfrm>
          <a:prstGeom prst="rect">
            <a:avLst/>
          </a:prstGeom>
        </p:spPr>
      </p:pic>
      <p:pic>
        <p:nvPicPr>
          <p:cNvPr id="26" name="Image 24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4292501" y="5362024"/>
            <a:ext cx="238125" cy="266700"/>
          </a:xfrm>
          <a:prstGeom prst="rect">
            <a:avLst/>
          </a:prstGeom>
        </p:spPr>
      </p:pic>
      <p:pic>
        <p:nvPicPr>
          <p:cNvPr id="27" name="Image 25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8051750" y="5362024"/>
            <a:ext cx="190500" cy="266700"/>
          </a:xfrm>
          <a:prstGeom prst="rect">
            <a:avLst/>
          </a:prstGeom>
        </p:spPr>
      </p:pic>
      <p:pic>
        <p:nvPicPr>
          <p:cNvPr id="28" name="Image 26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33400" y="5124450"/>
            <a:ext cx="11125200" cy="495300"/>
          </a:xfrm>
          <a:prstGeom prst="rect">
            <a:avLst/>
          </a:prstGeom>
        </p:spPr>
      </p:pic>
      <p:sp>
        <p:nvSpPr>
          <p:cNvPr id="30" name="Text 0"/>
          <p:cNvSpPr/>
          <p:nvPr/>
        </p:nvSpPr>
        <p:spPr>
          <a:xfrm>
            <a:off x="381000" y="239803"/>
            <a:ext cx="8229957" cy="3810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7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Uma política de inovação integrada</a:t>
            </a:r>
            <a:endParaRPr lang="en-US" sz="2700" dirty="0"/>
          </a:p>
        </p:txBody>
      </p:sp>
      <p:sp>
        <p:nvSpPr>
          <p:cNvPr id="31" name="Text 1"/>
          <p:cNvSpPr/>
          <p:nvPr/>
        </p:nvSpPr>
        <p:spPr>
          <a:xfrm>
            <a:off x="4855218" y="1780608"/>
            <a:ext cx="2427625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25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Smart </a:t>
            </a:r>
            <a:r>
              <a:rPr lang="en-US" sz="20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Nation</a:t>
            </a:r>
            <a:r>
              <a:rPr lang="en-US" sz="25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 2030</a:t>
            </a:r>
            <a:endParaRPr lang="en-US" sz="2500" dirty="0"/>
          </a:p>
        </p:txBody>
      </p:sp>
      <p:sp>
        <p:nvSpPr>
          <p:cNvPr id="32" name="Text 2"/>
          <p:cNvSpPr/>
          <p:nvPr/>
        </p:nvSpPr>
        <p:spPr>
          <a:xfrm>
            <a:off x="5002305" y="2085408"/>
            <a:ext cx="2133600" cy="3810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ctr">
              <a:lnSpc>
                <a:spcPts val="15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Visão de liderança global em digitalização</a:t>
            </a:r>
            <a:endParaRPr lang="en-US" sz="1400" dirty="0"/>
          </a:p>
        </p:txBody>
      </p:sp>
      <p:sp>
        <p:nvSpPr>
          <p:cNvPr id="33" name="Text 3"/>
          <p:cNvSpPr/>
          <p:nvPr/>
        </p:nvSpPr>
        <p:spPr>
          <a:xfrm>
            <a:off x="1257300" y="3194811"/>
            <a:ext cx="262890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IMDA</a:t>
            </a:r>
            <a:endParaRPr lang="en-US" sz="2000" dirty="0"/>
          </a:p>
        </p:txBody>
      </p:sp>
      <p:sp>
        <p:nvSpPr>
          <p:cNvPr id="34" name="Text 4"/>
          <p:cNvSpPr/>
          <p:nvPr/>
        </p:nvSpPr>
        <p:spPr>
          <a:xfrm>
            <a:off x="1257300" y="3461511"/>
            <a:ext cx="2628900" cy="3810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Infocomm Media Development Authority</a:t>
            </a:r>
            <a:endParaRPr lang="en-US" sz="1400" dirty="0"/>
          </a:p>
        </p:txBody>
      </p:sp>
      <p:sp>
        <p:nvSpPr>
          <p:cNvPr id="35" name="Text 5"/>
          <p:cNvSpPr/>
          <p:nvPr/>
        </p:nvSpPr>
        <p:spPr>
          <a:xfrm>
            <a:off x="742950" y="3956811"/>
            <a:ext cx="3294876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Regula e financia a transformação digital</a:t>
            </a:r>
            <a:endParaRPr lang="en-US" sz="1400" dirty="0"/>
          </a:p>
        </p:txBody>
      </p:sp>
      <p:sp>
        <p:nvSpPr>
          <p:cNvPr id="36" name="Text 6"/>
          <p:cNvSpPr/>
          <p:nvPr/>
        </p:nvSpPr>
        <p:spPr>
          <a:xfrm>
            <a:off x="742950" y="4223511"/>
            <a:ext cx="3143250" cy="3810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40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Fundamental no desenvolvimento do ecossistema digital</a:t>
            </a:r>
            <a:endParaRPr lang="en-US" sz="1400" dirty="0"/>
          </a:p>
        </p:txBody>
      </p:sp>
      <p:sp>
        <p:nvSpPr>
          <p:cNvPr id="37" name="Text 7"/>
          <p:cNvSpPr/>
          <p:nvPr/>
        </p:nvSpPr>
        <p:spPr>
          <a:xfrm>
            <a:off x="5143500" y="3251961"/>
            <a:ext cx="2733556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Enterprise Singapore</a:t>
            </a:r>
            <a:endParaRPr lang="en-US" sz="2000" dirty="0"/>
          </a:p>
        </p:txBody>
      </p:sp>
      <p:sp>
        <p:nvSpPr>
          <p:cNvPr id="38" name="Text 8"/>
          <p:cNvSpPr/>
          <p:nvPr/>
        </p:nvSpPr>
        <p:spPr>
          <a:xfrm>
            <a:off x="5143500" y="3518661"/>
            <a:ext cx="2733556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Apoio empresarial</a:t>
            </a:r>
            <a:endParaRPr lang="en-US" sz="1400" dirty="0"/>
          </a:p>
        </p:txBody>
      </p:sp>
      <p:sp>
        <p:nvSpPr>
          <p:cNvPr id="39" name="Text 9"/>
          <p:cNvSpPr/>
          <p:nvPr/>
        </p:nvSpPr>
        <p:spPr>
          <a:xfrm>
            <a:off x="4629150" y="3880611"/>
            <a:ext cx="3171468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Apoia ativamente a internacionalização</a:t>
            </a:r>
            <a:endParaRPr lang="en-US" sz="1500" dirty="0"/>
          </a:p>
        </p:txBody>
      </p:sp>
      <p:sp>
        <p:nvSpPr>
          <p:cNvPr id="40" name="Text 10"/>
          <p:cNvSpPr/>
          <p:nvPr/>
        </p:nvSpPr>
        <p:spPr>
          <a:xfrm>
            <a:off x="4629150" y="4147311"/>
            <a:ext cx="2690693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Facilita a cooperação empresarial</a:t>
            </a:r>
            <a:endParaRPr lang="en-US" sz="1500" dirty="0"/>
          </a:p>
        </p:txBody>
      </p:sp>
      <p:sp>
        <p:nvSpPr>
          <p:cNvPr id="41" name="Text 11"/>
          <p:cNvSpPr/>
          <p:nvPr/>
        </p:nvSpPr>
        <p:spPr>
          <a:xfrm>
            <a:off x="9029700" y="3284452"/>
            <a:ext cx="262890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A*STAR</a:t>
            </a:r>
            <a:endParaRPr lang="en-US" sz="2000" dirty="0"/>
          </a:p>
        </p:txBody>
      </p:sp>
      <p:sp>
        <p:nvSpPr>
          <p:cNvPr id="42" name="Text 12"/>
          <p:cNvSpPr/>
          <p:nvPr/>
        </p:nvSpPr>
        <p:spPr>
          <a:xfrm>
            <a:off x="9029700" y="3551152"/>
            <a:ext cx="2628900" cy="3810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Agency for Science, Technology and Research</a:t>
            </a:r>
            <a:endParaRPr lang="en-US" sz="1400" dirty="0"/>
          </a:p>
        </p:txBody>
      </p:sp>
      <p:sp>
        <p:nvSpPr>
          <p:cNvPr id="43" name="Text 13"/>
          <p:cNvSpPr/>
          <p:nvPr/>
        </p:nvSpPr>
        <p:spPr>
          <a:xfrm>
            <a:off x="8515350" y="4046452"/>
            <a:ext cx="2409765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Foca na investigação aplicada</a:t>
            </a:r>
            <a:endParaRPr lang="en-US" sz="1500" dirty="0"/>
          </a:p>
        </p:txBody>
      </p:sp>
      <p:sp>
        <p:nvSpPr>
          <p:cNvPr id="44" name="Text 14"/>
          <p:cNvSpPr/>
          <p:nvPr/>
        </p:nvSpPr>
        <p:spPr>
          <a:xfrm>
            <a:off x="8515350" y="4313152"/>
            <a:ext cx="3721358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l">
              <a:lnSpc>
                <a:spcPts val="15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Transferência tecnológica para o setor privado</a:t>
            </a:r>
            <a:endParaRPr lang="en-US" sz="1500" dirty="0"/>
          </a:p>
        </p:txBody>
      </p:sp>
      <p:sp>
        <p:nvSpPr>
          <p:cNvPr id="45" name="Text 15"/>
          <p:cNvSpPr/>
          <p:nvPr/>
        </p:nvSpPr>
        <p:spPr>
          <a:xfrm>
            <a:off x="866775" y="4981024"/>
            <a:ext cx="1112520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Incentivos Fiscais e Grants</a:t>
            </a:r>
            <a:endParaRPr lang="en-US" sz="2000" dirty="0"/>
          </a:p>
        </p:txBody>
      </p:sp>
      <p:sp>
        <p:nvSpPr>
          <p:cNvPr id="46" name="Text 16"/>
          <p:cNvSpPr/>
          <p:nvPr/>
        </p:nvSpPr>
        <p:spPr>
          <a:xfrm>
            <a:off x="847725" y="5400124"/>
            <a:ext cx="1948636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Incentivos para IA e RPA</a:t>
            </a:r>
            <a:endParaRPr lang="en-US" sz="1500" dirty="0"/>
          </a:p>
        </p:txBody>
      </p:sp>
      <p:sp>
        <p:nvSpPr>
          <p:cNvPr id="47" name="Text 17"/>
          <p:cNvSpPr/>
          <p:nvPr/>
        </p:nvSpPr>
        <p:spPr>
          <a:xfrm>
            <a:off x="4606826" y="5400124"/>
            <a:ext cx="1853982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Apoio a soluções Cloud</a:t>
            </a:r>
            <a:endParaRPr lang="en-US" sz="1500" dirty="0"/>
          </a:p>
        </p:txBody>
      </p:sp>
      <p:sp>
        <p:nvSpPr>
          <p:cNvPr id="48" name="Text 18"/>
          <p:cNvSpPr/>
          <p:nvPr/>
        </p:nvSpPr>
        <p:spPr>
          <a:xfrm>
            <a:off x="8318450" y="5400124"/>
            <a:ext cx="2416552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500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Programas de Cibersegurança</a:t>
            </a:r>
            <a:endParaRPr lang="en-US" sz="1500" dirty="0"/>
          </a:p>
        </p:txBody>
      </p:sp>
      <p:sp>
        <p:nvSpPr>
          <p:cNvPr id="49" name="Text 19"/>
          <p:cNvSpPr/>
          <p:nvPr/>
        </p:nvSpPr>
        <p:spPr>
          <a:xfrm>
            <a:off x="533400" y="5857324"/>
            <a:ext cx="11125200" cy="3810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5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Orçamento 2025:</a:t>
            </a:r>
            <a:r>
              <a:rPr lang="en-US" sz="1500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 </a:t>
            </a:r>
            <a:r>
              <a:rPr lang="en-US" sz="1500" dirty="0" err="1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Reiforço</a:t>
            </a:r>
            <a:r>
              <a:rPr lang="en-US" sz="1500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 de US$2.2 mil milhões para o National Productivity Fund (NPF) e US$111.9 milhões para a Enterprise Compute Initiative, focados em IA e computação quântica.</a:t>
            </a:r>
            <a:endParaRPr lang="en-US" sz="1500" dirty="0"/>
          </a:p>
        </p:txBody>
      </p:sp>
      <p:sp>
        <p:nvSpPr>
          <p:cNvPr id="50" name="Text 20"/>
          <p:cNvSpPr/>
          <p:nvPr/>
        </p:nvSpPr>
        <p:spPr>
          <a:xfrm>
            <a:off x="381000" y="6395202"/>
            <a:ext cx="3470434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050" dirty="0">
                <a:solidFill>
                  <a:srgbClr val="6B728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Webinar TISSOA | 13 de novembro de 2025</a:t>
            </a:r>
            <a:endParaRPr lang="en-US" sz="1050" dirty="0"/>
          </a:p>
        </p:txBody>
      </p:sp>
      <p:sp>
        <p:nvSpPr>
          <p:cNvPr id="51" name="Text 21"/>
          <p:cNvSpPr/>
          <p:nvPr/>
        </p:nvSpPr>
        <p:spPr>
          <a:xfrm>
            <a:off x="10304026" y="6395202"/>
            <a:ext cx="1506974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r">
              <a:lnSpc>
                <a:spcPts val="1500"/>
              </a:lnSpc>
              <a:buNone/>
            </a:pPr>
            <a:r>
              <a:rPr lang="en-US" sz="1050" dirty="0">
                <a:solidFill>
                  <a:srgbClr val="6B728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www.tissoa.aapi.pt</a:t>
            </a:r>
            <a:endParaRPr lang="en-US" sz="105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99135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81000"/>
            <a:ext cx="11430000" cy="762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428750"/>
            <a:ext cx="5600700" cy="33909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1695450"/>
            <a:ext cx="171450" cy="2286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" y="2114550"/>
            <a:ext cx="381000" cy="3810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3900" y="2228850"/>
            <a:ext cx="152400" cy="1524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9600" y="2990850"/>
            <a:ext cx="381000" cy="3810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3900" y="3105150"/>
            <a:ext cx="152400" cy="1524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9600" y="3867150"/>
            <a:ext cx="381000" cy="3810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23900" y="3981450"/>
            <a:ext cx="152400" cy="1524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10300" y="1428750"/>
            <a:ext cx="5600700" cy="33909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38900" y="1695450"/>
            <a:ext cx="228600" cy="2286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438900" y="2114550"/>
            <a:ext cx="381000" cy="3810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534150" y="2228850"/>
            <a:ext cx="190500" cy="1524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438900" y="2990850"/>
            <a:ext cx="381000" cy="3810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534150" y="3105150"/>
            <a:ext cx="190500" cy="1524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438900" y="3638550"/>
            <a:ext cx="381000" cy="3810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534150" y="3752850"/>
            <a:ext cx="190500" cy="15240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81000" y="5048250"/>
            <a:ext cx="11430000" cy="121920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533400" y="5200650"/>
            <a:ext cx="11125200" cy="914400"/>
          </a:xfrm>
          <a:prstGeom prst="rect">
            <a:avLst/>
          </a:prstGeom>
        </p:spPr>
      </p:pic>
      <p:sp>
        <p:nvSpPr>
          <p:cNvPr id="22" name="Text 0"/>
          <p:cNvSpPr/>
          <p:nvPr/>
        </p:nvSpPr>
        <p:spPr>
          <a:xfrm>
            <a:off x="381000" y="381000"/>
            <a:ext cx="11430000" cy="7620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7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Um mercado maduro e exigente – mas aberto à colaboração internacional</a:t>
            </a:r>
            <a:endParaRPr lang="en-US" sz="2700" dirty="0"/>
          </a:p>
        </p:txBody>
      </p:sp>
      <p:sp>
        <p:nvSpPr>
          <p:cNvPr id="23" name="Text 1"/>
          <p:cNvSpPr/>
          <p:nvPr/>
        </p:nvSpPr>
        <p:spPr>
          <a:xfrm>
            <a:off x="895350" y="1657350"/>
            <a:ext cx="5143500" cy="3048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20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Oferta no Mercado</a:t>
            </a:r>
            <a:endParaRPr lang="en-US" sz="2000" dirty="0"/>
          </a:p>
        </p:txBody>
      </p:sp>
      <p:sp>
        <p:nvSpPr>
          <p:cNvPr id="24" name="Text 2"/>
          <p:cNvSpPr/>
          <p:nvPr/>
        </p:nvSpPr>
        <p:spPr>
          <a:xfrm>
            <a:off x="1104900" y="2114550"/>
            <a:ext cx="557784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Multinacionais de Tecnologia</a:t>
            </a:r>
            <a:endParaRPr lang="en-US" sz="1400" dirty="0"/>
          </a:p>
        </p:txBody>
      </p:sp>
      <p:sp>
        <p:nvSpPr>
          <p:cNvPr id="25" name="Text 3"/>
          <p:cNvSpPr/>
          <p:nvPr/>
        </p:nvSpPr>
        <p:spPr>
          <a:xfrm>
            <a:off x="1104900" y="2381250"/>
            <a:ext cx="4648200" cy="457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+80 das 100 maiores multinacionais de IT mantêm presença em Singapura</a:t>
            </a:r>
            <a:endParaRPr lang="en-US" sz="1400" dirty="0"/>
          </a:p>
        </p:txBody>
      </p:sp>
      <p:sp>
        <p:nvSpPr>
          <p:cNvPr id="26" name="Text 4"/>
          <p:cNvSpPr/>
          <p:nvPr/>
        </p:nvSpPr>
        <p:spPr>
          <a:xfrm>
            <a:off x="1104900" y="2990850"/>
            <a:ext cx="464820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Integradores Locais</a:t>
            </a:r>
            <a:endParaRPr lang="en-US" sz="1400" dirty="0"/>
          </a:p>
        </p:txBody>
      </p:sp>
      <p:sp>
        <p:nvSpPr>
          <p:cNvPr id="27" name="Text 5"/>
          <p:cNvSpPr/>
          <p:nvPr/>
        </p:nvSpPr>
        <p:spPr>
          <a:xfrm>
            <a:off x="1104900" y="3257550"/>
            <a:ext cx="4648200" cy="457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Rede consolidada de startups e integradores (NCS, ST Engineering)</a:t>
            </a:r>
            <a:endParaRPr lang="en-US" sz="1400" dirty="0"/>
          </a:p>
        </p:txBody>
      </p:sp>
      <p:sp>
        <p:nvSpPr>
          <p:cNvPr id="28" name="Text 6"/>
          <p:cNvSpPr/>
          <p:nvPr/>
        </p:nvSpPr>
        <p:spPr>
          <a:xfrm>
            <a:off x="1104900" y="3867150"/>
            <a:ext cx="464820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Valores Orientados</a:t>
            </a:r>
            <a:endParaRPr lang="en-US" sz="1400" dirty="0"/>
          </a:p>
        </p:txBody>
      </p:sp>
      <p:sp>
        <p:nvSpPr>
          <p:cNvPr id="29" name="Text 7"/>
          <p:cNvSpPr/>
          <p:nvPr/>
        </p:nvSpPr>
        <p:spPr>
          <a:xfrm>
            <a:off x="1104900" y="4133850"/>
            <a:ext cx="4648200" cy="457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Mercado exigente, focado em qualidade, segurança e *compliance*</a:t>
            </a:r>
            <a:endParaRPr lang="en-US" sz="1400" dirty="0"/>
          </a:p>
        </p:txBody>
      </p:sp>
      <p:sp>
        <p:nvSpPr>
          <p:cNvPr id="30" name="Text 8"/>
          <p:cNvSpPr/>
          <p:nvPr/>
        </p:nvSpPr>
        <p:spPr>
          <a:xfrm>
            <a:off x="6781800" y="1657350"/>
            <a:ext cx="5143500" cy="3048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20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Procura no Mercado</a:t>
            </a:r>
            <a:endParaRPr lang="en-US" sz="2000" dirty="0"/>
          </a:p>
        </p:txBody>
      </p:sp>
      <p:sp>
        <p:nvSpPr>
          <p:cNvPr id="31" name="Text 9"/>
          <p:cNvSpPr/>
          <p:nvPr/>
        </p:nvSpPr>
        <p:spPr>
          <a:xfrm>
            <a:off x="6934200" y="2114550"/>
            <a:ext cx="557784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Serviços Especializados</a:t>
            </a:r>
            <a:endParaRPr lang="en-US" sz="1400" dirty="0"/>
          </a:p>
        </p:txBody>
      </p:sp>
      <p:sp>
        <p:nvSpPr>
          <p:cNvPr id="32" name="Text 10"/>
          <p:cNvSpPr/>
          <p:nvPr/>
        </p:nvSpPr>
        <p:spPr>
          <a:xfrm>
            <a:off x="6934200" y="2381250"/>
            <a:ext cx="4648200" cy="457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Forte investimento em Cloud Computing, IA, Data Analytics e Cibersegurança</a:t>
            </a:r>
            <a:endParaRPr lang="en-US" sz="1400" dirty="0"/>
          </a:p>
        </p:txBody>
      </p:sp>
      <p:sp>
        <p:nvSpPr>
          <p:cNvPr id="33" name="Text 11"/>
          <p:cNvSpPr/>
          <p:nvPr/>
        </p:nvSpPr>
        <p:spPr>
          <a:xfrm>
            <a:off x="6934200" y="2990850"/>
            <a:ext cx="4328964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Automação Inteligente</a:t>
            </a:r>
            <a:endParaRPr lang="en-US" sz="1400" dirty="0"/>
          </a:p>
        </p:txBody>
      </p:sp>
      <p:sp>
        <p:nvSpPr>
          <p:cNvPr id="34" name="Text 12"/>
          <p:cNvSpPr/>
          <p:nvPr/>
        </p:nvSpPr>
        <p:spPr>
          <a:xfrm>
            <a:off x="6934200" y="3257550"/>
            <a:ext cx="5194756" cy="2286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Adoção crescente de RPA e outras formas de automação</a:t>
            </a:r>
            <a:endParaRPr lang="en-US" sz="1400" dirty="0"/>
          </a:p>
        </p:txBody>
      </p:sp>
      <p:sp>
        <p:nvSpPr>
          <p:cNvPr id="35" name="Text 13"/>
          <p:cNvSpPr/>
          <p:nvPr/>
        </p:nvSpPr>
        <p:spPr>
          <a:xfrm>
            <a:off x="6934200" y="3638550"/>
            <a:ext cx="4328398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400" b="1" dirty="0">
                <a:solidFill>
                  <a:srgbClr val="00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Colaboração Internacional</a:t>
            </a:r>
            <a:endParaRPr lang="en-US" sz="1400" dirty="0"/>
          </a:p>
        </p:txBody>
      </p:sp>
      <p:sp>
        <p:nvSpPr>
          <p:cNvPr id="36" name="Text 14"/>
          <p:cNvSpPr/>
          <p:nvPr/>
        </p:nvSpPr>
        <p:spPr>
          <a:xfrm>
            <a:off x="6934200" y="3905250"/>
            <a:ext cx="4328398" cy="2286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4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Abertura para propostas de valor diferenciadas</a:t>
            </a:r>
            <a:endParaRPr lang="en-US" sz="1400" dirty="0"/>
          </a:p>
        </p:txBody>
      </p:sp>
      <p:sp>
        <p:nvSpPr>
          <p:cNvPr id="37" name="Text 15"/>
          <p:cNvSpPr/>
          <p:nvPr/>
        </p:nvSpPr>
        <p:spPr>
          <a:xfrm>
            <a:off x="381000" y="6419850"/>
            <a:ext cx="3470434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050" dirty="0">
                <a:solidFill>
                  <a:srgbClr val="6B728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Webinar TISSOA | 13 de novembro de 2025</a:t>
            </a:r>
            <a:endParaRPr lang="en-US" sz="1050" dirty="0"/>
          </a:p>
        </p:txBody>
      </p:sp>
      <p:sp>
        <p:nvSpPr>
          <p:cNvPr id="38" name="Text 16"/>
          <p:cNvSpPr/>
          <p:nvPr/>
        </p:nvSpPr>
        <p:spPr>
          <a:xfrm>
            <a:off x="10304026" y="6419850"/>
            <a:ext cx="1506974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r">
              <a:lnSpc>
                <a:spcPts val="1500"/>
              </a:lnSpc>
              <a:buNone/>
            </a:pPr>
            <a:r>
              <a:rPr lang="en-US" sz="1050" dirty="0">
                <a:solidFill>
                  <a:srgbClr val="6B728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www.tissoa.aapi.pt</a:t>
            </a:r>
            <a:endParaRPr lang="en-US" sz="105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33425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81000"/>
            <a:ext cx="11430000" cy="762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428750"/>
            <a:ext cx="5486400" cy="51054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" y="1695450"/>
            <a:ext cx="171450" cy="2286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" y="2152650"/>
            <a:ext cx="5029200" cy="13335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62000" y="2343150"/>
            <a:ext cx="142875" cy="1905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9600" y="3676650"/>
            <a:ext cx="5029200" cy="13335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2000" y="3867150"/>
            <a:ext cx="238125" cy="1905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9600" y="5200650"/>
            <a:ext cx="5029200" cy="11049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2000" y="5391150"/>
            <a:ext cx="190500" cy="1905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24600" y="1428750"/>
            <a:ext cx="5486400" cy="51054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791620" y="1721785"/>
            <a:ext cx="257175" cy="2286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553200" y="2419350"/>
            <a:ext cx="5029200" cy="28956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53200" y="5467350"/>
            <a:ext cx="5029200" cy="838200"/>
          </a:xfrm>
          <a:prstGeom prst="rect">
            <a:avLst/>
          </a:prstGeom>
        </p:spPr>
      </p:pic>
      <p:sp>
        <p:nvSpPr>
          <p:cNvPr id="16" name="Text 0"/>
          <p:cNvSpPr/>
          <p:nvPr/>
        </p:nvSpPr>
        <p:spPr>
          <a:xfrm>
            <a:off x="381000" y="571500"/>
            <a:ext cx="8565535" cy="3810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7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Onde o IT português pode criar valor</a:t>
            </a:r>
            <a:endParaRPr lang="en-US" sz="2700" dirty="0"/>
          </a:p>
        </p:txBody>
      </p:sp>
      <p:sp>
        <p:nvSpPr>
          <p:cNvPr id="17" name="Text 1"/>
          <p:cNvSpPr/>
          <p:nvPr/>
        </p:nvSpPr>
        <p:spPr>
          <a:xfrm>
            <a:off x="895350" y="1657350"/>
            <a:ext cx="6035040" cy="3048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25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Principais</a:t>
            </a:r>
            <a:r>
              <a:rPr lang="en-US" sz="20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 </a:t>
            </a:r>
            <a:r>
              <a:rPr lang="en-US" sz="25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Oportunidades</a:t>
            </a:r>
            <a:endParaRPr lang="en-US" sz="2500" dirty="0"/>
          </a:p>
        </p:txBody>
      </p:sp>
      <p:sp>
        <p:nvSpPr>
          <p:cNvPr id="18" name="Text 2"/>
          <p:cNvSpPr/>
          <p:nvPr/>
        </p:nvSpPr>
        <p:spPr>
          <a:xfrm>
            <a:off x="981075" y="2305050"/>
            <a:ext cx="566928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Serviços Especializados</a:t>
            </a:r>
            <a:endParaRPr lang="en-US" sz="2000" dirty="0"/>
          </a:p>
        </p:txBody>
      </p:sp>
      <p:sp>
        <p:nvSpPr>
          <p:cNvPr id="19" name="Text 3"/>
          <p:cNvSpPr/>
          <p:nvPr/>
        </p:nvSpPr>
        <p:spPr>
          <a:xfrm>
            <a:off x="762000" y="2647950"/>
            <a:ext cx="4724400" cy="6858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QA &amp; Testing, RPA, Automação e Cibersegurança - áreas de alta procura </a:t>
            </a:r>
            <a:r>
              <a:rPr lang="en-US" sz="1500" dirty="0" err="1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onde</a:t>
            </a: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 o expertise </a:t>
            </a:r>
            <a:r>
              <a:rPr lang="en-US" sz="1500" dirty="0" err="1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português</a:t>
            </a: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 </a:t>
            </a:r>
            <a:r>
              <a:rPr lang="en-US" sz="1500" dirty="0" err="1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pode</a:t>
            </a: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 ser um diferencial.</a:t>
            </a:r>
            <a:endParaRPr lang="en-US" sz="1500" dirty="0"/>
          </a:p>
        </p:txBody>
      </p:sp>
      <p:sp>
        <p:nvSpPr>
          <p:cNvPr id="20" name="Text 4"/>
          <p:cNvSpPr/>
          <p:nvPr/>
        </p:nvSpPr>
        <p:spPr>
          <a:xfrm>
            <a:off x="1076325" y="3829050"/>
            <a:ext cx="566928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Cooperação com Hubs de Inovação</a:t>
            </a:r>
            <a:endParaRPr lang="en-US" sz="2000" dirty="0"/>
          </a:p>
        </p:txBody>
      </p:sp>
      <p:sp>
        <p:nvSpPr>
          <p:cNvPr id="21" name="Text 5"/>
          <p:cNvSpPr/>
          <p:nvPr/>
        </p:nvSpPr>
        <p:spPr>
          <a:xfrm>
            <a:off x="762000" y="4171950"/>
            <a:ext cx="4724400" cy="6858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Parcerias com ecossistemas como One North, BLOCK71 e Launchpad @ JTC para acesso a redes e validação de soluções.</a:t>
            </a:r>
            <a:endParaRPr lang="en-US" sz="1500" dirty="0"/>
          </a:p>
        </p:txBody>
      </p:sp>
      <p:sp>
        <p:nvSpPr>
          <p:cNvPr id="22" name="Text 6"/>
          <p:cNvSpPr/>
          <p:nvPr/>
        </p:nvSpPr>
        <p:spPr>
          <a:xfrm>
            <a:off x="1028700" y="5353050"/>
            <a:ext cx="566928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Parcerias Institucionais</a:t>
            </a:r>
            <a:endParaRPr lang="en-US" sz="2000" dirty="0"/>
          </a:p>
        </p:txBody>
      </p:sp>
      <p:sp>
        <p:nvSpPr>
          <p:cNvPr id="23" name="Text 7"/>
          <p:cNvSpPr/>
          <p:nvPr/>
        </p:nvSpPr>
        <p:spPr>
          <a:xfrm>
            <a:off x="762000" y="5695950"/>
            <a:ext cx="4724400" cy="457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SGTech, IMDA e Enterprise Singapore são portas de entrada para o mercado e para programas de apoio à inovação.</a:t>
            </a:r>
            <a:endParaRPr lang="en-US" sz="1500" dirty="0"/>
          </a:p>
        </p:txBody>
      </p:sp>
      <p:sp>
        <p:nvSpPr>
          <p:cNvPr id="24" name="Text 8"/>
          <p:cNvSpPr/>
          <p:nvPr/>
        </p:nvSpPr>
        <p:spPr>
          <a:xfrm>
            <a:off x="6660780" y="1630456"/>
            <a:ext cx="5029200" cy="6096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ctr">
              <a:lnSpc>
                <a:spcPts val="2400"/>
              </a:lnSpc>
              <a:buNone/>
            </a:pPr>
            <a:r>
              <a:rPr lang="en-US" sz="25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 Ecossistema de Inovação Singapurense</a:t>
            </a:r>
            <a:endParaRPr lang="en-US" sz="2500" dirty="0"/>
          </a:p>
        </p:txBody>
      </p:sp>
      <p:sp>
        <p:nvSpPr>
          <p:cNvPr id="25" name="Text 9"/>
          <p:cNvSpPr/>
          <p:nvPr/>
        </p:nvSpPr>
        <p:spPr>
          <a:xfrm>
            <a:off x="6705600" y="5619750"/>
            <a:ext cx="4724400" cy="5334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i="1" dirty="0">
                <a:solidFill>
                  <a:srgbClr val="FF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"Singapura valoriza qualidade, fiabilidade e inovação — três marcas do IT português."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6" name="Text 10"/>
          <p:cNvSpPr/>
          <p:nvPr/>
        </p:nvSpPr>
        <p:spPr>
          <a:xfrm>
            <a:off x="381000" y="6762750"/>
            <a:ext cx="3470434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050" dirty="0">
                <a:solidFill>
                  <a:srgbClr val="6B728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Webinar TISSOA | 13 de novembro de 2025</a:t>
            </a:r>
            <a:endParaRPr lang="en-US" sz="1050" dirty="0"/>
          </a:p>
        </p:txBody>
      </p:sp>
      <p:sp>
        <p:nvSpPr>
          <p:cNvPr id="27" name="Text 11"/>
          <p:cNvSpPr/>
          <p:nvPr/>
        </p:nvSpPr>
        <p:spPr>
          <a:xfrm>
            <a:off x="10304026" y="6762750"/>
            <a:ext cx="1506974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r">
              <a:lnSpc>
                <a:spcPts val="1500"/>
              </a:lnSpc>
              <a:buNone/>
            </a:pPr>
            <a:r>
              <a:rPr lang="en-US" sz="1050" dirty="0">
                <a:solidFill>
                  <a:srgbClr val="6B728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www.tissoa.aapi.pt</a:t>
            </a:r>
            <a:endParaRPr lang="en-US" sz="1050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782955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81000"/>
            <a:ext cx="11430000" cy="762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466850"/>
            <a:ext cx="257175" cy="2286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" y="1885950"/>
            <a:ext cx="5486400" cy="10287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3400" y="2114550"/>
            <a:ext cx="571500" cy="5715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76275" y="2247900"/>
            <a:ext cx="285750" cy="3048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81000" y="3067050"/>
            <a:ext cx="5486400" cy="10287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3400" y="3295650"/>
            <a:ext cx="571500" cy="5715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04850" y="3429000"/>
            <a:ext cx="228600" cy="3048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" y="4248150"/>
            <a:ext cx="5486400" cy="10287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533400" y="4476750"/>
            <a:ext cx="571500" cy="5715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76275" y="4610100"/>
            <a:ext cx="285750" cy="3048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1000" y="5429250"/>
            <a:ext cx="5486400" cy="10287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33400" y="5657850"/>
            <a:ext cx="571500" cy="5715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4850" y="5791200"/>
            <a:ext cx="228600" cy="3048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6324600" y="1466850"/>
            <a:ext cx="171450" cy="2286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324600" y="1885950"/>
            <a:ext cx="5486400" cy="41529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553200" y="2114550"/>
            <a:ext cx="457200" cy="45720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638925" y="2190750"/>
            <a:ext cx="285750" cy="30480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6553200" y="3448050"/>
            <a:ext cx="457200" cy="457200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667500" y="3524250"/>
            <a:ext cx="228600" cy="304800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553200" y="4781550"/>
            <a:ext cx="457200" cy="457200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667500" y="4857750"/>
            <a:ext cx="228600" cy="304800"/>
          </a:xfrm>
          <a:prstGeom prst="rect">
            <a:avLst/>
          </a:prstGeom>
        </p:spPr>
      </p:pic>
      <p:pic>
        <p:nvPicPr>
          <p:cNvPr id="25" name="Image 23" descr="preencoded.png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6324600" y="6267450"/>
            <a:ext cx="5486400" cy="762000"/>
          </a:xfrm>
          <a:prstGeom prst="rect">
            <a:avLst/>
          </a:prstGeom>
        </p:spPr>
      </p:pic>
      <p:sp>
        <p:nvSpPr>
          <p:cNvPr id="26" name="Text 0"/>
          <p:cNvSpPr/>
          <p:nvPr/>
        </p:nvSpPr>
        <p:spPr>
          <a:xfrm>
            <a:off x="381000" y="571500"/>
            <a:ext cx="8971121" cy="3810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7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Como entrar com segurança e impacto</a:t>
            </a:r>
            <a:endParaRPr lang="en-US" sz="2700" dirty="0"/>
          </a:p>
        </p:txBody>
      </p:sp>
      <p:sp>
        <p:nvSpPr>
          <p:cNvPr id="27" name="Text 1"/>
          <p:cNvSpPr/>
          <p:nvPr/>
        </p:nvSpPr>
        <p:spPr>
          <a:xfrm>
            <a:off x="752475" y="1428750"/>
            <a:ext cx="5486400" cy="3048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25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Modelos de Entrada</a:t>
            </a:r>
            <a:endParaRPr lang="en-US" sz="2500" dirty="0"/>
          </a:p>
        </p:txBody>
      </p:sp>
      <p:sp>
        <p:nvSpPr>
          <p:cNvPr id="28" name="Text 2"/>
          <p:cNvSpPr/>
          <p:nvPr/>
        </p:nvSpPr>
        <p:spPr>
          <a:xfrm>
            <a:off x="1257300" y="2038350"/>
            <a:ext cx="534924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5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Parcerias com integradores</a:t>
            </a:r>
            <a:endParaRPr lang="en-US" sz="1500" dirty="0"/>
          </a:p>
        </p:txBody>
      </p:sp>
      <p:sp>
        <p:nvSpPr>
          <p:cNvPr id="29" name="Text 3"/>
          <p:cNvSpPr/>
          <p:nvPr/>
        </p:nvSpPr>
        <p:spPr>
          <a:xfrm>
            <a:off x="1257300" y="2305050"/>
            <a:ext cx="4457700" cy="457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Atuar como subfornecedor ou licenciar soluções específicas</a:t>
            </a:r>
            <a:endParaRPr lang="en-US" sz="1500" dirty="0"/>
          </a:p>
        </p:txBody>
      </p:sp>
      <p:sp>
        <p:nvSpPr>
          <p:cNvPr id="30" name="Text 4"/>
          <p:cNvSpPr/>
          <p:nvPr/>
        </p:nvSpPr>
        <p:spPr>
          <a:xfrm>
            <a:off x="1257300" y="3219450"/>
            <a:ext cx="534924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5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Soft landing em hubs</a:t>
            </a:r>
            <a:endParaRPr lang="en-US" sz="1500" dirty="0"/>
          </a:p>
        </p:txBody>
      </p:sp>
      <p:sp>
        <p:nvSpPr>
          <p:cNvPr id="31" name="Text 5"/>
          <p:cNvSpPr/>
          <p:nvPr/>
        </p:nvSpPr>
        <p:spPr>
          <a:xfrm>
            <a:off x="1257300" y="3486150"/>
            <a:ext cx="4457700" cy="457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Utilizar BLOCK71 ou SGInnovate para estabelecer presença inicial</a:t>
            </a:r>
            <a:endParaRPr lang="en-US" sz="1500" dirty="0"/>
          </a:p>
        </p:txBody>
      </p:sp>
      <p:sp>
        <p:nvSpPr>
          <p:cNvPr id="32" name="Text 6"/>
          <p:cNvSpPr/>
          <p:nvPr/>
        </p:nvSpPr>
        <p:spPr>
          <a:xfrm>
            <a:off x="1257300" y="4400550"/>
            <a:ext cx="534924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5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Joint ventures locais</a:t>
            </a:r>
            <a:endParaRPr lang="en-US" sz="1500" dirty="0"/>
          </a:p>
        </p:txBody>
      </p:sp>
      <p:sp>
        <p:nvSpPr>
          <p:cNvPr id="33" name="Text 7"/>
          <p:cNvSpPr/>
          <p:nvPr/>
        </p:nvSpPr>
        <p:spPr>
          <a:xfrm>
            <a:off x="1257300" y="4667250"/>
            <a:ext cx="4457700" cy="457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Cocriar produtos com universidades ou startups singapurense</a:t>
            </a:r>
            <a:endParaRPr lang="en-US" sz="1500" dirty="0"/>
          </a:p>
        </p:txBody>
      </p:sp>
      <p:sp>
        <p:nvSpPr>
          <p:cNvPr id="34" name="Text 8"/>
          <p:cNvSpPr/>
          <p:nvPr/>
        </p:nvSpPr>
        <p:spPr>
          <a:xfrm>
            <a:off x="1257300" y="5581650"/>
            <a:ext cx="445770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5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Exportação direta</a:t>
            </a:r>
            <a:endParaRPr lang="en-US" sz="1500" dirty="0"/>
          </a:p>
        </p:txBody>
      </p:sp>
      <p:sp>
        <p:nvSpPr>
          <p:cNvPr id="35" name="Text 9"/>
          <p:cNvSpPr/>
          <p:nvPr/>
        </p:nvSpPr>
        <p:spPr>
          <a:xfrm>
            <a:off x="1257300" y="5848350"/>
            <a:ext cx="4457700" cy="457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Focar em nichos de </a:t>
            </a:r>
            <a:r>
              <a:rPr lang="en-US" sz="1500" dirty="0" err="1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alta</a:t>
            </a: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 </a:t>
            </a:r>
            <a:r>
              <a:rPr lang="en-US" sz="1500" dirty="0" err="1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procura</a:t>
            </a: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 onde Portugal tem diferencial</a:t>
            </a:r>
            <a:endParaRPr lang="en-US" sz="1500" dirty="0"/>
          </a:p>
        </p:txBody>
      </p:sp>
      <p:sp>
        <p:nvSpPr>
          <p:cNvPr id="36" name="Text 10"/>
          <p:cNvSpPr/>
          <p:nvPr/>
        </p:nvSpPr>
        <p:spPr>
          <a:xfrm>
            <a:off x="6610350" y="1428750"/>
            <a:ext cx="5486400" cy="3048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400"/>
              </a:lnSpc>
              <a:buNone/>
            </a:pPr>
            <a:r>
              <a:rPr lang="en-US" sz="25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Fatores de Sucesso</a:t>
            </a:r>
            <a:endParaRPr lang="en-US" sz="2500" dirty="0"/>
          </a:p>
        </p:txBody>
      </p:sp>
      <p:sp>
        <p:nvSpPr>
          <p:cNvPr id="37" name="Text 11"/>
          <p:cNvSpPr/>
          <p:nvPr/>
        </p:nvSpPr>
        <p:spPr>
          <a:xfrm>
            <a:off x="7162800" y="2209800"/>
            <a:ext cx="3176111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5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Networking institucional</a:t>
            </a:r>
            <a:endParaRPr lang="en-US" sz="1500" dirty="0"/>
          </a:p>
        </p:txBody>
      </p:sp>
      <p:sp>
        <p:nvSpPr>
          <p:cNvPr id="38" name="Text 12"/>
          <p:cNvSpPr/>
          <p:nvPr/>
        </p:nvSpPr>
        <p:spPr>
          <a:xfrm>
            <a:off x="7162800" y="2686050"/>
            <a:ext cx="4419600" cy="457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Construir relações e demonstrar compromisso com o mercado singapurense</a:t>
            </a:r>
            <a:endParaRPr lang="en-US" sz="1500" dirty="0"/>
          </a:p>
        </p:txBody>
      </p:sp>
      <p:sp>
        <p:nvSpPr>
          <p:cNvPr id="39" name="Text 13"/>
          <p:cNvSpPr/>
          <p:nvPr/>
        </p:nvSpPr>
        <p:spPr>
          <a:xfrm>
            <a:off x="7162800" y="3543300"/>
            <a:ext cx="3583305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5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Certificações internacionais</a:t>
            </a:r>
            <a:endParaRPr lang="en-US" sz="1500" dirty="0"/>
          </a:p>
        </p:txBody>
      </p:sp>
      <p:sp>
        <p:nvSpPr>
          <p:cNvPr id="40" name="Text 14"/>
          <p:cNvSpPr/>
          <p:nvPr/>
        </p:nvSpPr>
        <p:spPr>
          <a:xfrm>
            <a:off x="7162800" y="4019550"/>
            <a:ext cx="4419600" cy="457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Possuir ISO, GDPR e CMMI para garantir credibilidade no mercado</a:t>
            </a:r>
            <a:endParaRPr lang="en-US" sz="1500" dirty="0"/>
          </a:p>
        </p:txBody>
      </p:sp>
      <p:sp>
        <p:nvSpPr>
          <p:cNvPr id="41" name="Text 15"/>
          <p:cNvSpPr/>
          <p:nvPr/>
        </p:nvSpPr>
        <p:spPr>
          <a:xfrm>
            <a:off x="7162800" y="4876800"/>
            <a:ext cx="2442448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1500" b="1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Adaptação cultural</a:t>
            </a:r>
            <a:endParaRPr lang="en-US" sz="1500" dirty="0"/>
          </a:p>
        </p:txBody>
      </p:sp>
      <p:sp>
        <p:nvSpPr>
          <p:cNvPr id="42" name="Text 16"/>
          <p:cNvSpPr/>
          <p:nvPr/>
        </p:nvSpPr>
        <p:spPr>
          <a:xfrm>
            <a:off x="7162800" y="5353050"/>
            <a:ext cx="4419600" cy="457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Compreender as expectativas locais e garantir qualidade e fiabilidade</a:t>
            </a:r>
            <a:endParaRPr lang="en-US" sz="1500" dirty="0"/>
          </a:p>
        </p:txBody>
      </p:sp>
      <p:sp>
        <p:nvSpPr>
          <p:cNvPr id="43" name="Text 17"/>
          <p:cNvSpPr/>
          <p:nvPr/>
        </p:nvSpPr>
        <p:spPr>
          <a:xfrm>
            <a:off x="6477000" y="6419850"/>
            <a:ext cx="5181600" cy="457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i="1" dirty="0">
                <a:solidFill>
                  <a:srgbClr val="FF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"</a:t>
            </a:r>
            <a:r>
              <a:rPr lang="en-US" b="1" i="1" dirty="0">
                <a:solidFill>
                  <a:srgbClr val="FF000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A chave para o sucesso está em combinar conhecimento local com excelência técnica."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4" name="Text 18"/>
          <p:cNvSpPr/>
          <p:nvPr/>
        </p:nvSpPr>
        <p:spPr>
          <a:xfrm>
            <a:off x="381000" y="7258050"/>
            <a:ext cx="3470434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050" dirty="0">
                <a:solidFill>
                  <a:srgbClr val="6B728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Webinar TISSOA | 13 de novembro de 2025</a:t>
            </a:r>
            <a:endParaRPr lang="en-US" sz="1050" dirty="0"/>
          </a:p>
        </p:txBody>
      </p:sp>
      <p:sp>
        <p:nvSpPr>
          <p:cNvPr id="45" name="Text 19"/>
          <p:cNvSpPr/>
          <p:nvPr/>
        </p:nvSpPr>
        <p:spPr>
          <a:xfrm>
            <a:off x="10304026" y="7258050"/>
            <a:ext cx="1506974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r">
              <a:lnSpc>
                <a:spcPts val="1500"/>
              </a:lnSpc>
              <a:buNone/>
            </a:pPr>
            <a:r>
              <a:rPr lang="en-US" sz="1050" dirty="0">
                <a:solidFill>
                  <a:srgbClr val="6B728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www.tissoa.aapi.pt</a:t>
            </a:r>
            <a:endParaRPr lang="en-US" sz="105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8965"/>
            <a:ext cx="12192000" cy="779145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381000"/>
            <a:ext cx="11430000" cy="7620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2190750"/>
            <a:ext cx="5600700" cy="11811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00" y="2381250"/>
            <a:ext cx="457200" cy="5334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85800" y="2495550"/>
            <a:ext cx="228600" cy="3048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0300" y="2190750"/>
            <a:ext cx="5600700" cy="11811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400800" y="2381250"/>
            <a:ext cx="514350" cy="5334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15100" y="2495550"/>
            <a:ext cx="285750" cy="3048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3600450"/>
            <a:ext cx="5600700" cy="1181100"/>
          </a:xfrm>
          <a:prstGeom prst="rect">
            <a:avLst/>
          </a:prstGeom>
        </p:spPr>
      </p:pic>
      <p:pic>
        <p:nvPicPr>
          <p:cNvPr id="11" name="Image 9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71500" y="3790950"/>
            <a:ext cx="485775" cy="533400"/>
          </a:xfrm>
          <a:prstGeom prst="rect">
            <a:avLst/>
          </a:prstGeom>
        </p:spPr>
      </p:pic>
      <p:pic>
        <p:nvPicPr>
          <p:cNvPr id="12" name="Image 10" descr="preencoded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85800" y="3905250"/>
            <a:ext cx="257175" cy="304800"/>
          </a:xfrm>
          <a:prstGeom prst="rect">
            <a:avLst/>
          </a:prstGeom>
        </p:spPr>
      </p:pic>
      <p:pic>
        <p:nvPicPr>
          <p:cNvPr id="13" name="Image 11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0300" y="3600450"/>
            <a:ext cx="5600700" cy="1181100"/>
          </a:xfrm>
          <a:prstGeom prst="rect">
            <a:avLst/>
          </a:prstGeom>
        </p:spPr>
      </p:pic>
      <p:pic>
        <p:nvPicPr>
          <p:cNvPr id="14" name="Image 12" descr="preencoded.png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6400800" y="3790950"/>
            <a:ext cx="457200" cy="533400"/>
          </a:xfrm>
          <a:prstGeom prst="rect">
            <a:avLst/>
          </a:prstGeom>
        </p:spPr>
      </p:pic>
      <p:pic>
        <p:nvPicPr>
          <p:cNvPr id="15" name="Image 13" descr="preencoded.png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6515100" y="3905250"/>
            <a:ext cx="228600" cy="304800"/>
          </a:xfrm>
          <a:prstGeom prst="rect">
            <a:avLst/>
          </a:prstGeom>
        </p:spPr>
      </p:pic>
      <p:pic>
        <p:nvPicPr>
          <p:cNvPr id="16" name="Image 14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5010150"/>
            <a:ext cx="5600700" cy="1181100"/>
          </a:xfrm>
          <a:prstGeom prst="rect">
            <a:avLst/>
          </a:prstGeom>
        </p:spPr>
      </p:pic>
      <p:pic>
        <p:nvPicPr>
          <p:cNvPr id="17" name="Image 15" descr="preencoded.png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71500" y="5200650"/>
            <a:ext cx="514350" cy="533400"/>
          </a:xfrm>
          <a:prstGeom prst="rect">
            <a:avLst/>
          </a:prstGeom>
        </p:spPr>
      </p:pic>
      <p:pic>
        <p:nvPicPr>
          <p:cNvPr id="18" name="Image 16" descr="preencoded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685800" y="5314950"/>
            <a:ext cx="285750" cy="304800"/>
          </a:xfrm>
          <a:prstGeom prst="rect">
            <a:avLst/>
          </a:prstGeom>
        </p:spPr>
      </p:pic>
      <p:pic>
        <p:nvPicPr>
          <p:cNvPr id="19" name="Image 17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0300" y="5010150"/>
            <a:ext cx="5600700" cy="1181100"/>
          </a:xfrm>
          <a:prstGeom prst="rect">
            <a:avLst/>
          </a:prstGeom>
        </p:spPr>
      </p:pic>
      <p:pic>
        <p:nvPicPr>
          <p:cNvPr id="20" name="Image 18" descr="preencoded.png"/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6400800" y="5200650"/>
            <a:ext cx="457200" cy="533400"/>
          </a:xfrm>
          <a:prstGeom prst="rect">
            <a:avLst/>
          </a:prstGeom>
        </p:spPr>
      </p:pic>
      <p:pic>
        <p:nvPicPr>
          <p:cNvPr id="21" name="Image 19" descr="preencoded.png"/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6515100" y="5314950"/>
            <a:ext cx="228600" cy="304800"/>
          </a:xfrm>
          <a:prstGeom prst="rect">
            <a:avLst/>
          </a:prstGeom>
        </p:spPr>
      </p:pic>
      <p:pic>
        <p:nvPicPr>
          <p:cNvPr id="22" name="Image 20" descr="preencoded.png"/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81000" y="6419850"/>
            <a:ext cx="11430000" cy="571500"/>
          </a:xfrm>
          <a:prstGeom prst="rect">
            <a:avLst/>
          </a:prstGeom>
        </p:spPr>
      </p:pic>
      <p:pic>
        <p:nvPicPr>
          <p:cNvPr id="23" name="Image 21" descr="preencoded.png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666522" y="6600825"/>
            <a:ext cx="152400" cy="171450"/>
          </a:xfrm>
          <a:prstGeom prst="rect">
            <a:avLst/>
          </a:prstGeom>
        </p:spPr>
      </p:pic>
      <p:pic>
        <p:nvPicPr>
          <p:cNvPr id="24" name="Image 22" descr="preencoded.png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10363551" y="6600825"/>
            <a:ext cx="161925" cy="171450"/>
          </a:xfrm>
          <a:prstGeom prst="rect">
            <a:avLst/>
          </a:prstGeom>
        </p:spPr>
      </p:pic>
      <p:sp>
        <p:nvSpPr>
          <p:cNvPr id="25" name="Text 0"/>
          <p:cNvSpPr/>
          <p:nvPr/>
        </p:nvSpPr>
        <p:spPr>
          <a:xfrm>
            <a:off x="381000" y="571500"/>
            <a:ext cx="7712571" cy="3810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3000"/>
              </a:lnSpc>
              <a:buNone/>
            </a:pPr>
            <a:r>
              <a:rPr lang="en-US" sz="27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O que considerar antes de entrar</a:t>
            </a:r>
            <a:endParaRPr lang="en-US" sz="2700" dirty="0"/>
          </a:p>
        </p:txBody>
      </p:sp>
      <p:sp>
        <p:nvSpPr>
          <p:cNvPr id="26" name="Text 1"/>
          <p:cNvSpPr/>
          <p:nvPr/>
        </p:nvSpPr>
        <p:spPr>
          <a:xfrm>
            <a:off x="381000" y="1428750"/>
            <a:ext cx="11430000" cy="5334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dirty="0">
                <a:solidFill>
                  <a:srgbClr val="374151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Singapura apresenta desafios significativos para empresas estrangeiras, mas com preparação, estas transformam-se em oportunidades de parceria.</a:t>
            </a:r>
            <a:endParaRPr lang="en-US" sz="2000" dirty="0"/>
          </a:p>
        </p:txBody>
      </p:sp>
      <p:sp>
        <p:nvSpPr>
          <p:cNvPr id="27" name="Text 2"/>
          <p:cNvSpPr/>
          <p:nvPr/>
        </p:nvSpPr>
        <p:spPr>
          <a:xfrm>
            <a:off x="1181100" y="2381250"/>
            <a:ext cx="4488061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Competição Global</a:t>
            </a:r>
            <a:endParaRPr lang="en-US" sz="2000" dirty="0"/>
          </a:p>
        </p:txBody>
      </p:sp>
      <p:sp>
        <p:nvSpPr>
          <p:cNvPr id="28" name="Text 3"/>
          <p:cNvSpPr/>
          <p:nvPr/>
        </p:nvSpPr>
        <p:spPr>
          <a:xfrm>
            <a:off x="1181100" y="2724150"/>
            <a:ext cx="5385673" cy="2286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Forta competição de players globais (EUA, Índia, Austrália)</a:t>
            </a:r>
            <a:endParaRPr lang="en-US" sz="1500" dirty="0"/>
          </a:p>
        </p:txBody>
      </p:sp>
      <p:sp>
        <p:nvSpPr>
          <p:cNvPr id="29" name="Text 4"/>
          <p:cNvSpPr/>
          <p:nvPr/>
        </p:nvSpPr>
        <p:spPr>
          <a:xfrm>
            <a:off x="7067550" y="2381250"/>
            <a:ext cx="546354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Parcerias Estratégicas</a:t>
            </a:r>
            <a:endParaRPr lang="en-US" sz="2000" dirty="0"/>
          </a:p>
        </p:txBody>
      </p:sp>
      <p:sp>
        <p:nvSpPr>
          <p:cNvPr id="30" name="Text 5"/>
          <p:cNvSpPr/>
          <p:nvPr/>
        </p:nvSpPr>
        <p:spPr>
          <a:xfrm>
            <a:off x="7067550" y="2724150"/>
            <a:ext cx="4552950" cy="457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Proposta de valor diferenciada abre portas para parcerias locais</a:t>
            </a:r>
            <a:endParaRPr lang="en-US" sz="1500" dirty="0"/>
          </a:p>
        </p:txBody>
      </p:sp>
      <p:sp>
        <p:nvSpPr>
          <p:cNvPr id="31" name="Text 6"/>
          <p:cNvSpPr/>
          <p:nvPr/>
        </p:nvSpPr>
        <p:spPr>
          <a:xfrm>
            <a:off x="1209675" y="3790950"/>
            <a:ext cx="4410373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Custos Elevados</a:t>
            </a:r>
            <a:endParaRPr lang="en-US" sz="2000" dirty="0"/>
          </a:p>
        </p:txBody>
      </p:sp>
      <p:sp>
        <p:nvSpPr>
          <p:cNvPr id="32" name="Text 7"/>
          <p:cNvSpPr/>
          <p:nvPr/>
        </p:nvSpPr>
        <p:spPr>
          <a:xfrm>
            <a:off x="1209675" y="4133850"/>
            <a:ext cx="5292447" cy="2286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Custos operacionais e de talento acima da média asiática</a:t>
            </a:r>
            <a:endParaRPr lang="en-US" sz="1500" dirty="0"/>
          </a:p>
        </p:txBody>
      </p:sp>
      <p:sp>
        <p:nvSpPr>
          <p:cNvPr id="33" name="Text 8"/>
          <p:cNvSpPr/>
          <p:nvPr/>
        </p:nvSpPr>
        <p:spPr>
          <a:xfrm>
            <a:off x="7010400" y="3790950"/>
            <a:ext cx="461010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Valor Premium</a:t>
            </a:r>
            <a:endParaRPr lang="en-US" sz="2000" dirty="0"/>
          </a:p>
        </p:txBody>
      </p:sp>
      <p:sp>
        <p:nvSpPr>
          <p:cNvPr id="34" name="Text 9"/>
          <p:cNvSpPr/>
          <p:nvPr/>
        </p:nvSpPr>
        <p:spPr>
          <a:xfrm>
            <a:off x="7010400" y="4133850"/>
            <a:ext cx="4610100" cy="457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Investimento inicial justificado por retorno de qualidade e expertise</a:t>
            </a:r>
            <a:endParaRPr lang="en-US" sz="1500" dirty="0"/>
          </a:p>
        </p:txBody>
      </p:sp>
      <p:sp>
        <p:nvSpPr>
          <p:cNvPr id="35" name="Text 10"/>
          <p:cNvSpPr/>
          <p:nvPr/>
        </p:nvSpPr>
        <p:spPr>
          <a:xfrm>
            <a:off x="1238250" y="5200650"/>
            <a:ext cx="4555034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Regulamentação Exigente</a:t>
            </a:r>
            <a:endParaRPr lang="en-US" sz="2000" dirty="0"/>
          </a:p>
        </p:txBody>
      </p:sp>
      <p:sp>
        <p:nvSpPr>
          <p:cNvPr id="36" name="Text 11"/>
          <p:cNvSpPr/>
          <p:nvPr/>
        </p:nvSpPr>
        <p:spPr>
          <a:xfrm>
            <a:off x="1238250" y="5543550"/>
            <a:ext cx="4555034" cy="2286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Requisitos regulatórios e de compliance rigorosos</a:t>
            </a:r>
            <a:endParaRPr lang="en-US" sz="1500" dirty="0"/>
          </a:p>
        </p:txBody>
      </p:sp>
      <p:sp>
        <p:nvSpPr>
          <p:cNvPr id="37" name="Text 12"/>
          <p:cNvSpPr/>
          <p:nvPr/>
        </p:nvSpPr>
        <p:spPr>
          <a:xfrm>
            <a:off x="7010400" y="5200650"/>
            <a:ext cx="553212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2100"/>
              </a:lnSpc>
              <a:buNone/>
            </a:pPr>
            <a:r>
              <a:rPr lang="en-US" sz="2000" b="1" dirty="0">
                <a:solidFill>
                  <a:srgbClr val="1F2937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Excelência Operacional</a:t>
            </a:r>
            <a:endParaRPr lang="en-US" sz="2000" dirty="0"/>
          </a:p>
        </p:txBody>
      </p:sp>
      <p:sp>
        <p:nvSpPr>
          <p:cNvPr id="38" name="Text 13"/>
          <p:cNvSpPr/>
          <p:nvPr/>
        </p:nvSpPr>
        <p:spPr>
          <a:xfrm>
            <a:off x="7010400" y="5543550"/>
            <a:ext cx="4610100" cy="4572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800"/>
              </a:lnSpc>
              <a:buNone/>
            </a:pPr>
            <a:r>
              <a:rPr lang="en-US" sz="1500" dirty="0">
                <a:solidFill>
                  <a:srgbClr val="4B5563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Cumprimento de padrões elevados como vantagem competitiva</a:t>
            </a:r>
            <a:endParaRPr lang="en-US" sz="1500" dirty="0"/>
          </a:p>
        </p:txBody>
      </p:sp>
      <p:sp>
        <p:nvSpPr>
          <p:cNvPr id="39" name="Text 14"/>
          <p:cNvSpPr/>
          <p:nvPr/>
        </p:nvSpPr>
        <p:spPr>
          <a:xfrm>
            <a:off x="-579120" y="6572250"/>
            <a:ext cx="13350240" cy="2667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ctr">
              <a:lnSpc>
                <a:spcPts val="2100"/>
              </a:lnSpc>
              <a:buNone/>
            </a:pPr>
            <a:r>
              <a:rPr lang="en-US" sz="1350" i="1" dirty="0">
                <a:solidFill>
                  <a:srgbClr val="FFFFFF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 </a:t>
            </a:r>
            <a:r>
              <a:rPr lang="en-US" sz="2000" i="1" dirty="0">
                <a:solidFill>
                  <a:srgbClr val="FFFFFF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Com preparação, estas barreiras transformam-se em pontes para parcerias sólidas. </a:t>
            </a:r>
            <a:endParaRPr lang="en-US" sz="2000" dirty="0"/>
          </a:p>
        </p:txBody>
      </p:sp>
      <p:sp>
        <p:nvSpPr>
          <p:cNvPr id="40" name="Text 15"/>
          <p:cNvSpPr/>
          <p:nvPr/>
        </p:nvSpPr>
        <p:spPr>
          <a:xfrm>
            <a:off x="381000" y="7219950"/>
            <a:ext cx="3470434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>
              <a:lnSpc>
                <a:spcPts val="1500"/>
              </a:lnSpc>
              <a:buNone/>
            </a:pPr>
            <a:r>
              <a:rPr lang="en-US" sz="1050" dirty="0">
                <a:solidFill>
                  <a:srgbClr val="6B728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Webinar TISSOA | 13 de novembro de 2025</a:t>
            </a:r>
            <a:endParaRPr lang="en-US" sz="1050" dirty="0"/>
          </a:p>
        </p:txBody>
      </p:sp>
      <p:sp>
        <p:nvSpPr>
          <p:cNvPr id="41" name="Text 16"/>
          <p:cNvSpPr/>
          <p:nvPr/>
        </p:nvSpPr>
        <p:spPr>
          <a:xfrm>
            <a:off x="10304026" y="7219950"/>
            <a:ext cx="1506974" cy="190500"/>
          </a:xfrm>
          <a:prstGeom prst="rect">
            <a:avLst/>
          </a:prstGeom>
          <a:noFill/>
          <a:ln/>
        </p:spPr>
        <p:txBody>
          <a:bodyPr vert="horz" wrap="square" lIns="0" tIns="0" rIns="0" bIns="0" rtlCol="0" anchor="t"/>
          <a:lstStyle/>
          <a:p>
            <a:pPr marL="0" indent="0" algn="r">
              <a:lnSpc>
                <a:spcPts val="1500"/>
              </a:lnSpc>
              <a:buNone/>
            </a:pPr>
            <a:r>
              <a:rPr lang="en-US" sz="1050" dirty="0">
                <a:solidFill>
                  <a:srgbClr val="6B7280"/>
                </a:solidFill>
                <a:latin typeface="ui-sans-serif" pitchFamily="34" charset="0"/>
                <a:ea typeface="ui-sans-serif" pitchFamily="34" charset="-122"/>
                <a:cs typeface="ui-sans-serif" pitchFamily="34" charset="-120"/>
              </a:rPr>
              <a:t>www.tissoa.aapi.pt</a:t>
            </a:r>
            <a:endParaRPr lang="en-US" sz="105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308</TotalTime>
  <Words>1150</Words>
  <Application>Microsoft Office PowerPoint</Application>
  <PresentationFormat>Ecrã Panorâmico</PresentationFormat>
  <Paragraphs>179</Paragraphs>
  <Slides>11</Slides>
  <Notes>11</Notes>
  <HiddenSlides>0</HiddenSlides>
  <MMClips>0</MMClips>
  <ScaleCrop>false</ScaleCrop>
  <HeadingPairs>
    <vt:vector size="6" baseType="variant">
      <vt:variant>
        <vt:lpstr>Tipos de letra usados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dos diapositivos</vt:lpstr>
      </vt:variant>
      <vt:variant>
        <vt:i4>11</vt:i4>
      </vt:variant>
    </vt:vector>
  </HeadingPairs>
  <TitlesOfParts>
    <vt:vector size="16" baseType="lpstr">
      <vt:lpstr>Arial</vt:lpstr>
      <vt:lpstr>Calibri</vt:lpstr>
      <vt:lpstr>Montserrat</vt:lpstr>
      <vt:lpstr>ui-sans-serif</vt:lpstr>
      <vt:lpstr>Office Theme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Miguel Corais</cp:lastModifiedBy>
  <cp:revision>4</cp:revision>
  <cp:lastPrinted>2025-11-13T08:17:53Z</cp:lastPrinted>
  <dcterms:created xsi:type="dcterms:W3CDTF">2025-11-12T16:47:35Z</dcterms:created>
  <dcterms:modified xsi:type="dcterms:W3CDTF">2025-12-04T17:59:35Z</dcterms:modified>
</cp:coreProperties>
</file>